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9" r:id="rId6"/>
    <p:sldId id="381" r:id="rId7"/>
    <p:sldId id="391" r:id="rId8"/>
    <p:sldId id="392" r:id="rId9"/>
    <p:sldId id="393" r:id="rId10"/>
    <p:sldId id="395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6" r:id="rId20"/>
    <p:sldId id="39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9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63">
          <p15:clr>
            <a:srgbClr val="A4A3A4"/>
          </p15:clr>
        </p15:guide>
        <p15:guide id="4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168"/>
    <a:srgbClr val="1F497D"/>
    <a:srgbClr val="636363"/>
    <a:srgbClr val="153FC4"/>
    <a:srgbClr val="084BA1"/>
    <a:srgbClr val="818386"/>
    <a:srgbClr val="0C519E"/>
    <a:srgbClr val="062560"/>
    <a:srgbClr val="2E5CBA"/>
    <a:srgbClr val="3DA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3333" autoAdjust="0"/>
  </p:normalViewPr>
  <p:slideViewPr>
    <p:cSldViewPr>
      <p:cViewPr varScale="1">
        <p:scale>
          <a:sx n="113" d="100"/>
          <a:sy n="113" d="100"/>
        </p:scale>
        <p:origin x="1818" y="102"/>
      </p:cViewPr>
      <p:guideLst>
        <p:guide orient="horz" pos="1029"/>
        <p:guide pos="2880"/>
        <p:guide orient="horz" pos="363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\Documents\GitHub\healthypaper\stat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Git\Healthypaper\statistics_algPerforman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75186727886336"/>
          <c:y val="4.0793534166054371E-2"/>
          <c:w val="0.77280432533576338"/>
          <c:h val="0.636126838685510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'Overview NN'!$A$33</c:f>
              <c:strCache>
                <c:ptCount val="1"/>
                <c:pt idx="0">
                  <c:v>Candidate C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D22-4347-975E-F5243E460CD9}"/>
              </c:ext>
            </c:extLst>
          </c:dPt>
          <c:cat>
            <c:strRef>
              <c:f>'Overview NN'!$B$30:$H$30</c:f>
              <c:strCache>
                <c:ptCount val="7"/>
                <c:pt idx="0">
                  <c:v>Accelerometer</c:v>
                </c:pt>
                <c:pt idx="1">
                  <c:v>Gyroscope</c:v>
                </c:pt>
                <c:pt idx="2">
                  <c:v>Magnetometer</c:v>
                </c:pt>
                <c:pt idx="3">
                  <c:v>Ambient Light</c:v>
                </c:pt>
                <c:pt idx="4">
                  <c:v>Rotation Vector</c:v>
                </c:pt>
                <c:pt idx="5">
                  <c:v>Acc/Gyr</c:v>
                </c:pt>
                <c:pt idx="6">
                  <c:v>All Sensors</c:v>
                </c:pt>
              </c:strCache>
            </c:strRef>
          </c:cat>
          <c:val>
            <c:numRef>
              <c:f>'Overview NN'!$B$33:$H$33</c:f>
              <c:numCache>
                <c:formatCode>0</c:formatCode>
                <c:ptCount val="7"/>
                <c:pt idx="0">
                  <c:v>63.265306122448983</c:v>
                </c:pt>
                <c:pt idx="1">
                  <c:v>6.1224489795918364</c:v>
                </c:pt>
                <c:pt idx="2">
                  <c:v>20.408163265306122</c:v>
                </c:pt>
                <c:pt idx="3">
                  <c:v>0</c:v>
                </c:pt>
                <c:pt idx="4">
                  <c:v>28.571428571428569</c:v>
                </c:pt>
                <c:pt idx="5">
                  <c:v>74.149659863945573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F3-44B0-8977-33F9207B7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-8"/>
        <c:axId val="346651136"/>
        <c:axId val="346652448"/>
      </c:barChart>
      <c:catAx>
        <c:axId val="3466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132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6652448"/>
        <c:crosses val="autoZero"/>
        <c:auto val="1"/>
        <c:lblAlgn val="ctr"/>
        <c:lblOffset val="100"/>
        <c:noMultiLvlLbl val="0"/>
      </c:catAx>
      <c:valAx>
        <c:axId val="346652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Success Rate [%]</a:t>
                </a:r>
              </a:p>
            </c:rich>
          </c:tx>
          <c:layout>
            <c:manualLayout>
              <c:xMode val="edge"/>
              <c:yMode val="edge"/>
              <c:x val="8.386475576787765E-2"/>
              <c:y val="0.222723775770411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6651136"/>
        <c:crosses val="autoZero"/>
        <c:crossBetween val="between"/>
      </c:valAx>
      <c:spPr>
        <a:noFill/>
        <a:ln>
          <a:solidFill>
            <a:schemeClr val="bg2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bg2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85944465894472"/>
          <c:y val="2.4189406890566034E-2"/>
          <c:w val="0.7937808083819109"/>
          <c:h val="0.74299682486389473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Random Forest</c:v>
                </c:pt>
              </c:strCache>
            </c:strRef>
          </c:tx>
          <c:spPr>
            <a:ln w="127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triangle"/>
            <c:size val="9"/>
            <c:spPr>
              <a:noFill/>
              <a:ln w="9525">
                <a:solidFill>
                  <a:schemeClr val="bg2">
                    <a:lumMod val="50000"/>
                  </a:schemeClr>
                </a:solidFill>
                <a:round/>
              </a:ln>
              <a:effectLst/>
            </c:spPr>
          </c:marker>
          <c:cat>
            <c:numRef>
              <c:f>[1]Alg_Perf!$B$1:$F$1</c:f>
              <c:numCache>
                <c:formatCode>General</c:formatCode>
                <c:ptCount val="5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</c:numCache>
            </c:numRef>
          </c:cat>
          <c:val>
            <c:numRef>
              <c:f>Tabelle1!$B$2:$F$2</c:f>
              <c:numCache>
                <c:formatCode>0.00</c:formatCode>
                <c:ptCount val="5"/>
                <c:pt idx="0">
                  <c:v>28.774928774928775</c:v>
                </c:pt>
                <c:pt idx="1">
                  <c:v>37.037037037037038</c:v>
                </c:pt>
                <c:pt idx="2">
                  <c:v>39.031339031339044</c:v>
                </c:pt>
                <c:pt idx="3">
                  <c:v>39.6011396011396</c:v>
                </c:pt>
                <c:pt idx="4">
                  <c:v>41.880341880341874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9A-49C6-8CE5-5B0F874E95E0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Nearest Neighbour</c:v>
                </c:pt>
              </c:strCache>
            </c:strRef>
          </c:tx>
          <c:spPr>
            <a:ln w="127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square"/>
            <c:size val="9"/>
            <c:spPr>
              <a:noFill/>
              <a:ln w="9525">
                <a:solidFill>
                  <a:schemeClr val="bg2">
                    <a:lumMod val="50000"/>
                  </a:schemeClr>
                </a:solidFill>
                <a:round/>
              </a:ln>
              <a:effectLst/>
            </c:spPr>
          </c:marker>
          <c:dPt>
            <c:idx val="4"/>
            <c:marker>
              <c:symbol val="plus"/>
              <c:size val="9"/>
              <c:spPr>
                <a:noFill/>
                <a:ln w="9525">
                  <a:solidFill>
                    <a:schemeClr val="bg2">
                      <a:lumMod val="50000"/>
                    </a:schemeClr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29A-49C6-8CE5-5B0F874E95E0}"/>
              </c:ext>
            </c:extLst>
          </c:dPt>
          <c:cat>
            <c:numRef>
              <c:f>[1]Alg_Perf!$B$1:$F$1</c:f>
              <c:numCache>
                <c:formatCode>General</c:formatCode>
                <c:ptCount val="5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</c:numCache>
            </c:numRef>
          </c:cat>
          <c:val>
            <c:numRef>
              <c:f>Tabelle1!$B$3:$F$3</c:f>
              <c:numCache>
                <c:formatCode>0.00</c:formatCode>
                <c:ptCount val="5"/>
                <c:pt idx="0">
                  <c:v>15.384615384615385</c:v>
                </c:pt>
                <c:pt idx="1">
                  <c:v>19.088319088319082</c:v>
                </c:pt>
                <c:pt idx="2">
                  <c:v>25.071225071225069</c:v>
                </c:pt>
                <c:pt idx="3">
                  <c:v>25.071225071225069</c:v>
                </c:pt>
                <c:pt idx="4">
                  <c:v>30.76923076923077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9A-49C6-8CE5-5B0F874E95E0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Gaussian Naive Bayes</c:v>
                </c:pt>
              </c:strCache>
            </c:strRef>
          </c:tx>
          <c:spPr>
            <a:ln w="127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diamond"/>
            <c:size val="9"/>
            <c:spPr>
              <a:noFill/>
              <a:ln w="9525">
                <a:solidFill>
                  <a:schemeClr val="bg2">
                    <a:lumMod val="50000"/>
                  </a:schemeClr>
                </a:solidFill>
                <a:round/>
              </a:ln>
              <a:effectLst/>
            </c:spPr>
          </c:marker>
          <c:cat>
            <c:numRef>
              <c:f>[1]Alg_Perf!$B$1:$F$1</c:f>
              <c:numCache>
                <c:formatCode>General</c:formatCode>
                <c:ptCount val="5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</c:numCache>
            </c:numRef>
          </c:cat>
          <c:val>
            <c:numRef>
              <c:f>Tabelle1!$B$4:$F$4</c:f>
              <c:numCache>
                <c:formatCode>0.00</c:formatCode>
                <c:ptCount val="5"/>
                <c:pt idx="0">
                  <c:v>19.658119658119656</c:v>
                </c:pt>
                <c:pt idx="1">
                  <c:v>23.076923076923073</c:v>
                </c:pt>
                <c:pt idx="2">
                  <c:v>23.076923076923073</c:v>
                </c:pt>
                <c:pt idx="3">
                  <c:v>25.641025641025639</c:v>
                </c:pt>
                <c:pt idx="4">
                  <c:v>28.205128205128204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9A-49C6-8CE5-5B0F874E95E0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MLP Neural Network</c:v>
                </c:pt>
              </c:strCache>
            </c:strRef>
          </c:tx>
          <c:spPr>
            <a:ln w="12700" cap="rnd">
              <a:solidFill>
                <a:srgbClr val="1F497D"/>
              </a:solidFill>
              <a:prstDash val="solid"/>
              <a:round/>
            </a:ln>
            <a:effectLst/>
          </c:spPr>
          <c:marker>
            <c:symbol val="star"/>
            <c:size val="9"/>
            <c:spPr>
              <a:noFill/>
              <a:ln w="9525">
                <a:solidFill>
                  <a:srgbClr val="1F497D"/>
                </a:solidFill>
                <a:round/>
              </a:ln>
              <a:effectLst/>
            </c:spPr>
          </c:marker>
          <c:cat>
            <c:numRef>
              <c:f>[1]Alg_Perf!$B$1:$F$1</c:f>
              <c:numCache>
                <c:formatCode>General</c:formatCode>
                <c:ptCount val="5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</c:numCache>
            </c:numRef>
          </c:cat>
          <c:val>
            <c:numRef>
              <c:f>Tabelle1!$B$5:$F$5</c:f>
              <c:numCache>
                <c:formatCode>0.00</c:formatCode>
                <c:ptCount val="5"/>
                <c:pt idx="0">
                  <c:v>29.914529914529918</c:v>
                </c:pt>
                <c:pt idx="1">
                  <c:v>37.037037037037038</c:v>
                </c:pt>
                <c:pt idx="2">
                  <c:v>42.450142450142458</c:v>
                </c:pt>
                <c:pt idx="3">
                  <c:v>45.584045584045583</c:v>
                </c:pt>
                <c:pt idx="4">
                  <c:v>46.438746438746435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9A-49C6-8CE5-5B0F874E95E0}"/>
            </c:ext>
          </c:extLst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Random Guessing</c:v>
                </c:pt>
              </c:strCache>
            </c:strRef>
          </c:tx>
          <c:spPr>
            <a:ln w="1270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c:spPr>
          <c:marker>
            <c:symbol val="dash"/>
            <c:size val="9"/>
            <c:spPr>
              <a:noFill/>
              <a:ln w="9525">
                <a:solidFill>
                  <a:schemeClr val="bg2">
                    <a:lumMod val="50000"/>
                  </a:schemeClr>
                </a:solidFill>
                <a:round/>
              </a:ln>
              <a:effectLst/>
            </c:spPr>
          </c:marker>
          <c:val>
            <c:numRef>
              <c:f>Tabelle1!$B$6:$F$6</c:f>
              <c:numCache>
                <c:formatCode>0.00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9A-49C6-8CE5-5B0F874E9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971776"/>
        <c:axId val="286971120"/>
      </c:lineChart>
      <c:catAx>
        <c:axId val="286971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none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cap="none" baseline="0"/>
                  <a:t>Number of Fitted Sampling Data</a:t>
                </a:r>
                <a:endParaRPr lang="en-US" cap="none" baseline="0"/>
              </a:p>
            </c:rich>
          </c:tx>
          <c:layout>
            <c:manualLayout>
              <c:xMode val="edge"/>
              <c:yMode val="edge"/>
              <c:x val="0.36975823621252502"/>
              <c:y val="0.870797706303853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none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6971120"/>
        <c:crosses val="autoZero"/>
        <c:auto val="1"/>
        <c:lblAlgn val="ctr"/>
        <c:lblOffset val="100"/>
        <c:tickMarkSkip val="1"/>
        <c:noMultiLvlLbl val="0"/>
      </c:catAx>
      <c:valAx>
        <c:axId val="286971120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none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cap="none" baseline="0" dirty="0"/>
                  <a:t>Success Rate [%]</a:t>
                </a:r>
              </a:p>
            </c:rich>
          </c:tx>
          <c:layout>
            <c:manualLayout>
              <c:xMode val="edge"/>
              <c:yMode val="edge"/>
              <c:x val="6.4161884808260322E-2"/>
              <c:y val="0.2129353953596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none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6971776"/>
        <c:crosses val="autoZero"/>
        <c:crossBetween val="between"/>
      </c:valAx>
      <c:spPr>
        <a:noFill/>
        <a:ln>
          <a:solidFill>
            <a:schemeClr val="bg2">
              <a:lumMod val="50000"/>
            </a:schemeClr>
          </a:solidFill>
          <a:prstDash val="solid"/>
        </a:ln>
        <a:effectLst/>
      </c:spPr>
    </c:plotArea>
    <c:legend>
      <c:legendPos val="tr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363376001732753"/>
          <c:y val="2.5171743465441727E-2"/>
          <c:w val="0.3903444629598456"/>
          <c:h val="0.24871002796460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prstDash val="solid"/>
    </a:ln>
    <a:effectLst/>
  </c:spPr>
  <c:txPr>
    <a:bodyPr/>
    <a:lstStyle/>
    <a:p>
      <a:pPr>
        <a:defRPr sz="900">
          <a:solidFill>
            <a:schemeClr val="bg2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7D7D58DE-48DA-4723-8B5F-6522460E2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9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0703A226-F438-4C73-8E2D-45AD24BE5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14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8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7E97E-5D9B-4F2E-B388-307913A86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8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4A917-9731-44D2-9368-766B41FC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3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54705-248D-4231-9218-720C8F1ED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4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07963"/>
            <a:ext cx="124301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</p:spPr>
        <p:txBody>
          <a:bodyPr/>
          <a:lstStyle>
            <a:lvl1pPr>
              <a:defRPr sz="1000" dirty="0" smtClean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SG"/>
              <a:t>Introduction to PACE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fld id="{8FF02C3D-17EE-43C0-B143-E7BC70C20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1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Shivam</a:t>
            </a:r>
            <a:r>
              <a:rPr lang="en-US" dirty="0"/>
              <a:t> BHASIN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5294-B691-490D-B20A-0A2357853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8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44BC-C672-4F03-BBB5-6B73DBDEF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62A38-5753-44CD-BFEF-18B4E4E3B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1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3250-5902-4F65-BA17-8A5D45B72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3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7A1F3-655E-4DF6-B427-FD5D46741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35588-58A2-456D-B2E9-555DCDA5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0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Shivam BHASIN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35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/>
              <a:t>Introduction to PACE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3A85-6743-47E8-A074-3F508EC3D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A65DC15-8601-4856-8B2C-2C01CC4BE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F1CC899-6CEC-9548-B06D-7E1EB6F78CA3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827104-DBA5-40B1-935B-7A58D76D7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0212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F8395F-B985-4CDA-8947-FA80B3FE2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NTU_PP_slide_Footer_sized.png">
            <a:extLst>
              <a:ext uri="{FF2B5EF4-FFF2-40B4-BE49-F238E27FC236}">
                <a16:creationId xmlns:a16="http://schemas.microsoft.com/office/drawing/2014/main" id="{9483E725-73EE-4A73-B911-71A1D7FD629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909"/>
            <a:ext cx="9144000" cy="5378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 Neue" pitchFamily="64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827" y="1984298"/>
            <a:ext cx="3962174" cy="133316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Arial"/>
              </a:rPr>
              <a:t>There Goes Your PIN</a:t>
            </a:r>
            <a:r>
              <a:rPr lang="en-US" sz="3000" b="1" dirty="0">
                <a:solidFill>
                  <a:schemeClr val="bg1"/>
                </a:solidFill>
                <a:cs typeface="Arial"/>
              </a:rPr>
              <a:t/>
            </a:r>
            <a:br>
              <a:rPr lang="en-US" sz="3000" b="1" dirty="0">
                <a:solidFill>
                  <a:schemeClr val="bg1"/>
                </a:solidFill>
                <a:cs typeface="Arial"/>
              </a:rPr>
            </a:br>
            <a:r>
              <a:rPr lang="en-US" sz="1600" b="1" dirty="0">
                <a:solidFill>
                  <a:schemeClr val="bg1"/>
                </a:solidFill>
                <a:cs typeface="Arial"/>
              </a:rPr>
              <a:t>Exploiting Smartphone Sensor Fusion Under Single and Cross User Setting</a:t>
            </a:r>
            <a:endParaRPr lang="en-US" sz="3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826" y="4469028"/>
            <a:ext cx="3235553" cy="168705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500" dirty="0">
                <a:solidFill>
                  <a:srgbClr val="FFFFFF"/>
                </a:solidFill>
                <a:cs typeface="Arial"/>
              </a:rPr>
              <a:t>David Berend, Dr. Shivam Bhasin, </a:t>
            </a:r>
            <a:br>
              <a:rPr lang="en-US" sz="1500" dirty="0">
                <a:solidFill>
                  <a:srgbClr val="FFFFFF"/>
                </a:solidFill>
                <a:cs typeface="Arial"/>
              </a:rPr>
            </a:br>
            <a:r>
              <a:rPr lang="en-US" sz="1500" dirty="0">
                <a:solidFill>
                  <a:srgbClr val="FFFFFF"/>
                </a:solidFill>
                <a:cs typeface="Arial"/>
              </a:rPr>
              <a:t>Dr. Bernhard </a:t>
            </a:r>
            <a:r>
              <a:rPr lang="en-US" sz="1500" dirty="0" err="1">
                <a:solidFill>
                  <a:srgbClr val="FFFFFF"/>
                </a:solidFill>
                <a:cs typeface="Arial"/>
              </a:rPr>
              <a:t>Jungk</a:t>
            </a:r>
            <a:endParaRPr lang="en-US" sz="1500" dirty="0">
              <a:solidFill>
                <a:srgbClr val="FFFFFF"/>
              </a:solidFill>
              <a:cs typeface="Arial"/>
            </a:endParaRPr>
          </a:p>
          <a:p>
            <a:pPr algn="l"/>
            <a:r>
              <a:rPr lang="en-US" sz="1500" dirty="0">
                <a:solidFill>
                  <a:srgbClr val="FFFFFF"/>
                </a:solidFill>
                <a:cs typeface="Arial"/>
              </a:rPr>
              <a:t>Temasek Laboratories at Nanyang Technological University</a:t>
            </a:r>
          </a:p>
          <a:p>
            <a:pPr algn="l"/>
            <a:r>
              <a:rPr lang="en-US" sz="1500" dirty="0">
                <a:solidFill>
                  <a:srgbClr val="FFFFFF"/>
                </a:solidFill>
                <a:cs typeface="Arial"/>
              </a:rPr>
              <a:t>Hardware Assurance Group</a:t>
            </a:r>
          </a:p>
          <a:p>
            <a:pPr algn="l"/>
            <a:endParaRPr lang="en-US" sz="1500" i="1" dirty="0">
              <a:solidFill>
                <a:srgbClr val="FFFFFF"/>
              </a:solidFill>
              <a:cs typeface="Arial"/>
            </a:endParaRPr>
          </a:p>
          <a:p>
            <a:pPr algn="l"/>
            <a:r>
              <a:rPr lang="en-US" sz="1500" i="1" dirty="0">
                <a:solidFill>
                  <a:srgbClr val="FFFFFF"/>
                </a:solidFill>
                <a:cs typeface="Arial"/>
              </a:rPr>
              <a:t>28</a:t>
            </a:r>
            <a:r>
              <a:rPr lang="en-US" sz="1500" i="1" baseline="30000" dirty="0">
                <a:solidFill>
                  <a:srgbClr val="FFFFFF"/>
                </a:solidFill>
                <a:cs typeface="Arial"/>
              </a:rPr>
              <a:t>th</a:t>
            </a:r>
            <a:r>
              <a:rPr lang="en-US" sz="1500" i="1" dirty="0">
                <a:solidFill>
                  <a:srgbClr val="FFFFFF"/>
                </a:solidFill>
                <a:cs typeface="Arial"/>
              </a:rPr>
              <a:t> August, 2018</a:t>
            </a:r>
          </a:p>
        </p:txBody>
      </p:sp>
      <p:pic>
        <p:nvPicPr>
          <p:cNvPr id="4" name="Image 3" descr="pace_t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44" y="634149"/>
            <a:ext cx="2575441" cy="923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CC9DAE-D400-450D-97A5-AA9527047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785519"/>
            <a:ext cx="2376264" cy="307777"/>
          </a:xfrm>
          <a:prstGeom prst="rect">
            <a:avLst/>
          </a:prstGeom>
          <a:solidFill>
            <a:srgbClr val="172168"/>
          </a:solidFill>
        </p:spPr>
        <p:txBody>
          <a:bodyPr wrap="square" rtlCol="0">
            <a:spAutoFit/>
          </a:bodyPr>
          <a:lstStyle/>
          <a:p>
            <a:r>
              <a:rPr lang="de-DE" sz="1400" baseline="0" dirty="0" smtClean="0">
                <a:solidFill>
                  <a:schemeClr val="bg1"/>
                </a:solidFill>
              </a:rPr>
              <a:t>13</a:t>
            </a:r>
            <a:r>
              <a:rPr lang="de-DE" sz="1400" baseline="30000" dirty="0" smtClean="0">
                <a:solidFill>
                  <a:schemeClr val="bg1"/>
                </a:solidFill>
              </a:rPr>
              <a:t>th</a:t>
            </a:r>
            <a:r>
              <a:rPr lang="de-DE" sz="1400" baseline="0" dirty="0" smtClean="0">
                <a:solidFill>
                  <a:schemeClr val="bg1"/>
                </a:solidFill>
              </a:rPr>
              <a:t> September, 2018</a:t>
            </a:r>
            <a:endParaRPr lang="en-US" sz="1400" baseline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852923"/>
            <a:ext cx="7846640" cy="1143000"/>
          </a:xfrm>
        </p:spPr>
        <p:txBody>
          <a:bodyPr anchor="ctr" anchorCtr="0"/>
          <a:lstStyle/>
          <a:p>
            <a:r>
              <a:rPr lang="de-DE" dirty="0"/>
              <a:t>Sensor </a:t>
            </a:r>
            <a:r>
              <a:rPr lang="de-DE" dirty="0" err="1"/>
              <a:t>Success</a:t>
            </a:r>
            <a:r>
              <a:rPr lang="de-DE" dirty="0"/>
              <a:t> &amp; </a:t>
            </a:r>
            <a:r>
              <a:rPr lang="de-DE" dirty="0" err="1"/>
              <a:t>Algorithmic</a:t>
            </a:r>
            <a:r>
              <a:rPr lang="de-DE" dirty="0"/>
              <a:t> Performance*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054D7488-6758-423D-8785-E03EF95EA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777768"/>
              </p:ext>
            </p:extLst>
          </p:nvPr>
        </p:nvGraphicFramePr>
        <p:xfrm>
          <a:off x="90375" y="2276872"/>
          <a:ext cx="4320480" cy="347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778DAB7-1312-4A06-B2D8-0FFD0D6456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764642"/>
              </p:ext>
            </p:extLst>
          </p:nvPr>
        </p:nvGraphicFramePr>
        <p:xfrm>
          <a:off x="4626879" y="2382435"/>
          <a:ext cx="4121585" cy="293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6E65BD9-7B59-494E-B81D-124602EF1E30}"/>
              </a:ext>
            </a:extLst>
          </p:cNvPr>
          <p:cNvSpPr txBox="1"/>
          <p:nvPr/>
        </p:nvSpPr>
        <p:spPr>
          <a:xfrm>
            <a:off x="685800" y="6028371"/>
            <a:ext cx="266045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accumulated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20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guesses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55776" y="4581128"/>
            <a:ext cx="216024" cy="45719"/>
          </a:xfrm>
          <a:prstGeom prst="rect">
            <a:avLst/>
          </a:prstGeom>
          <a:solidFill>
            <a:srgbClr val="6363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95936" y="4576156"/>
            <a:ext cx="216024" cy="45719"/>
          </a:xfrm>
          <a:prstGeom prst="rect">
            <a:avLst/>
          </a:prstGeom>
          <a:solidFill>
            <a:srgbClr val="6363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1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827584" y="2069062"/>
            <a:ext cx="7560840" cy="1692336"/>
          </a:xfrm>
          <a:prstGeom prst="rect">
            <a:avLst/>
          </a:prstGeom>
          <a:noFill/>
          <a:ln w="9525" cap="flat" cmpd="sng" algn="ctr">
            <a:solidFill>
              <a:srgbClr val="1F497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de-DE" dirty="0" err="1"/>
              <a:t>Optimization</a:t>
            </a:r>
            <a:r>
              <a:rPr lang="de-DE" dirty="0"/>
              <a:t> &amp; </a:t>
            </a:r>
            <a:r>
              <a:rPr lang="de-DE" dirty="0" err="1"/>
              <a:t>Insights</a:t>
            </a:r>
            <a:r>
              <a:rPr lang="de-DE" dirty="0"/>
              <a:t>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D65DBC-1F43-43A8-9803-0DCA48C32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35682"/>
              </p:ext>
            </p:extLst>
          </p:nvPr>
        </p:nvGraphicFramePr>
        <p:xfrm>
          <a:off x="1233323" y="4434320"/>
          <a:ext cx="2905268" cy="108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7378">
                  <a:extLst>
                    <a:ext uri="{9D8B030D-6E8A-4147-A177-3AD203B41FA5}">
                      <a16:colId xmlns:a16="http://schemas.microsoft.com/office/drawing/2014/main" val="10644562"/>
                    </a:ext>
                  </a:extLst>
                </a:gridCol>
                <a:gridCol w="532046">
                  <a:extLst>
                    <a:ext uri="{9D8B030D-6E8A-4147-A177-3AD203B41FA5}">
                      <a16:colId xmlns:a16="http://schemas.microsoft.com/office/drawing/2014/main" val="2876341254"/>
                    </a:ext>
                  </a:extLst>
                </a:gridCol>
                <a:gridCol w="532046">
                  <a:extLst>
                    <a:ext uri="{9D8B030D-6E8A-4147-A177-3AD203B41FA5}">
                      <a16:colId xmlns:a16="http://schemas.microsoft.com/office/drawing/2014/main" val="418844369"/>
                    </a:ext>
                  </a:extLst>
                </a:gridCol>
                <a:gridCol w="541899">
                  <a:extLst>
                    <a:ext uri="{9D8B030D-6E8A-4147-A177-3AD203B41FA5}">
                      <a16:colId xmlns:a16="http://schemas.microsoft.com/office/drawing/2014/main" val="178307278"/>
                    </a:ext>
                  </a:extLst>
                </a:gridCol>
                <a:gridCol w="541899">
                  <a:extLst>
                    <a:ext uri="{9D8B030D-6E8A-4147-A177-3AD203B41FA5}">
                      <a16:colId xmlns:a16="http://schemas.microsoft.com/office/drawing/2014/main" val="2508981162"/>
                    </a:ext>
                  </a:extLst>
                </a:gridCol>
              </a:tblGrid>
              <a:tr h="43316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032248"/>
                  </a:ext>
                </a:extLst>
              </a:tr>
              <a:tr h="216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70.10%</a:t>
                      </a:r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79.60%</a:t>
                      </a:r>
                    </a:p>
                  </a:txBody>
                  <a:tcPr marL="4048" marR="4048" marT="4048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162171"/>
                  </a:ext>
                </a:extLst>
              </a:tr>
              <a:tr h="216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16.70%</a:t>
                      </a:r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30.00%</a:t>
                      </a:r>
                    </a:p>
                  </a:txBody>
                  <a:tcPr marL="4048" marR="4048" marT="4048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588576"/>
                  </a:ext>
                </a:extLst>
              </a:tr>
              <a:tr h="216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17.90%</a:t>
                      </a:r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48" marR="4048" marT="4048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20.50%</a:t>
                      </a:r>
                    </a:p>
                  </a:txBody>
                  <a:tcPr marL="4048" marR="4048" marT="4048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5205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B54EC7C-9F18-4327-BDD5-7D3F5B1F9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32" y="4505577"/>
            <a:ext cx="276228" cy="27622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5393972-3000-4EDE-9F11-5F79E19DE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98029"/>
              </p:ext>
            </p:extLst>
          </p:nvPr>
        </p:nvGraphicFramePr>
        <p:xfrm>
          <a:off x="1233323" y="2490104"/>
          <a:ext cx="6723052" cy="108291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107728">
                  <a:extLst>
                    <a:ext uri="{9D8B030D-6E8A-4147-A177-3AD203B41FA5}">
                      <a16:colId xmlns:a16="http://schemas.microsoft.com/office/drawing/2014/main" val="3939600974"/>
                    </a:ext>
                  </a:extLst>
                </a:gridCol>
                <a:gridCol w="1600384">
                  <a:extLst>
                    <a:ext uri="{9D8B030D-6E8A-4147-A177-3AD203B41FA5}">
                      <a16:colId xmlns:a16="http://schemas.microsoft.com/office/drawing/2014/main" val="2395297056"/>
                    </a:ext>
                  </a:extLst>
                </a:gridCol>
                <a:gridCol w="1529779">
                  <a:extLst>
                    <a:ext uri="{9D8B030D-6E8A-4147-A177-3AD203B41FA5}">
                      <a16:colId xmlns:a16="http://schemas.microsoft.com/office/drawing/2014/main" val="3464612481"/>
                    </a:ext>
                  </a:extLst>
                </a:gridCol>
                <a:gridCol w="1485161">
                  <a:extLst>
                    <a:ext uri="{9D8B030D-6E8A-4147-A177-3AD203B41FA5}">
                      <a16:colId xmlns:a16="http://schemas.microsoft.com/office/drawing/2014/main" val="2824746268"/>
                    </a:ext>
                  </a:extLst>
                </a:gridCol>
              </a:tblGrid>
              <a:tr h="43316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ms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ms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ms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840551"/>
                  </a:ext>
                </a:extLst>
              </a:tr>
              <a:tr h="216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11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74.10%</a:t>
                      </a:r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68.70%</a:t>
                      </a:r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71.40%</a:t>
                      </a:r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21499"/>
                  </a:ext>
                </a:extLst>
              </a:tr>
              <a:tr h="216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ms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78.20%</a:t>
                      </a:r>
                      <a:endParaRPr lang="en-US" sz="11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70.10%</a:t>
                      </a:r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72.10%</a:t>
                      </a:r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345525"/>
                  </a:ext>
                </a:extLst>
              </a:tr>
              <a:tr h="216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ms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83.70%</a:t>
                      </a:r>
                    </a:p>
                  </a:txBody>
                  <a:tcPr marL="3261" marR="3261" marT="3261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76.90%</a:t>
                      </a:r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75.50%</a:t>
                      </a:r>
                      <a:endParaRPr lang="en-US" sz="11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1" marR="3261" marT="3261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1234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5CC1E59-FFE4-4DC2-A8E2-7C1FC3F4C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989347"/>
              </p:ext>
            </p:extLst>
          </p:nvPr>
        </p:nvGraphicFramePr>
        <p:xfrm>
          <a:off x="5387383" y="4434320"/>
          <a:ext cx="2564315" cy="108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4718">
                  <a:extLst>
                    <a:ext uri="{9D8B030D-6E8A-4147-A177-3AD203B41FA5}">
                      <a16:colId xmlns:a16="http://schemas.microsoft.com/office/drawing/2014/main" val="1696094448"/>
                    </a:ext>
                  </a:extLst>
                </a:gridCol>
                <a:gridCol w="600823">
                  <a:extLst>
                    <a:ext uri="{9D8B030D-6E8A-4147-A177-3AD203B41FA5}">
                      <a16:colId xmlns:a16="http://schemas.microsoft.com/office/drawing/2014/main" val="4031189350"/>
                    </a:ext>
                  </a:extLst>
                </a:gridCol>
                <a:gridCol w="582887">
                  <a:extLst>
                    <a:ext uri="{9D8B030D-6E8A-4147-A177-3AD203B41FA5}">
                      <a16:colId xmlns:a16="http://schemas.microsoft.com/office/drawing/2014/main" val="3036344818"/>
                    </a:ext>
                  </a:extLst>
                </a:gridCol>
                <a:gridCol w="565887">
                  <a:extLst>
                    <a:ext uri="{9D8B030D-6E8A-4147-A177-3AD203B41FA5}">
                      <a16:colId xmlns:a16="http://schemas.microsoft.com/office/drawing/2014/main" val="2284044237"/>
                    </a:ext>
                  </a:extLst>
                </a:gridCol>
              </a:tblGrid>
              <a:tr h="42663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88304"/>
                  </a:ext>
                </a:extLst>
              </a:tr>
              <a:tr h="213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6.10%</a:t>
                      </a:r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707670"/>
                  </a:ext>
                </a:extLst>
              </a:tr>
              <a:tr h="213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6.70%</a:t>
                      </a:r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69441"/>
                  </a:ext>
                </a:extLst>
              </a:tr>
              <a:tr h="229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5.30%</a:t>
                      </a:r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1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88" marR="8888" marT="8888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9883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835696" y="2539009"/>
            <a:ext cx="864096" cy="360040"/>
            <a:chOff x="3961769" y="3163666"/>
            <a:chExt cx="426653" cy="2278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191343-1551-4D6A-83B4-17B513DC3F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64" t="21713" r="53769" b="49766"/>
            <a:stretch/>
          </p:blipFill>
          <p:spPr>
            <a:xfrm>
              <a:off x="3961769" y="3163667"/>
              <a:ext cx="426653" cy="22788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3C4116-4E81-48CA-9646-622BD266BC99}"/>
                </a:ext>
              </a:extLst>
            </p:cNvPr>
            <p:cNvSpPr/>
            <p:nvPr/>
          </p:nvSpPr>
          <p:spPr>
            <a:xfrm>
              <a:off x="3963114" y="3163666"/>
              <a:ext cx="145496" cy="227885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5E9995B-486C-4250-AD9B-DB22983E5755}"/>
                </a:ext>
              </a:extLst>
            </p:cNvPr>
            <p:cNvSpPr/>
            <p:nvPr/>
          </p:nvSpPr>
          <p:spPr>
            <a:xfrm>
              <a:off x="4242926" y="3163666"/>
              <a:ext cx="145496" cy="227885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0B2E702-B881-4DA4-803E-11550182CC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99805"/>
            <a:ext cx="271861" cy="282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8988EB-E82A-4C27-9786-81C6D58C2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85" y="4515563"/>
            <a:ext cx="275251" cy="275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2C4757-44CB-4BA0-A303-FE259F3DB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00428"/>
            <a:ext cx="270899" cy="28137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827584" y="4051162"/>
            <a:ext cx="7560840" cy="1610086"/>
          </a:xfrm>
          <a:prstGeom prst="rect">
            <a:avLst/>
          </a:prstGeom>
          <a:noFill/>
          <a:ln w="9525" cap="flat" cmpd="sng" algn="ctr">
            <a:solidFill>
              <a:srgbClr val="1F497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" name="Rectangle: Rounded Corners 424">
            <a:extLst>
              <a:ext uri="{FF2B5EF4-FFF2-40B4-BE49-F238E27FC236}">
                <a16:creationId xmlns:a16="http://schemas.microsoft.com/office/drawing/2014/main" id="{FCC6320B-8587-4C83-99C4-D2644F1FB8EC}"/>
              </a:ext>
            </a:extLst>
          </p:cNvPr>
          <p:cNvSpPr/>
          <p:nvPr/>
        </p:nvSpPr>
        <p:spPr>
          <a:xfrm>
            <a:off x="827584" y="2060848"/>
            <a:ext cx="2952328" cy="2408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e-DE" sz="1800" b="1" dirty="0" err="1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Enlarging</a:t>
            </a:r>
            <a:r>
              <a:rPr lang="de-DE" sz="1800" b="1" dirty="0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data</a:t>
            </a:r>
            <a:r>
              <a:rPr lang="de-DE" sz="1800" dirty="0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stream</a:t>
            </a:r>
            <a:r>
              <a:rPr lang="de-DE" sz="1800" dirty="0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PIN‘s</a:t>
            </a:r>
            <a:r>
              <a:rPr lang="de-DE" sz="1800" dirty="0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digit</a:t>
            </a:r>
            <a:endParaRPr lang="en-US" sz="1800" dirty="0">
              <a:solidFill>
                <a:srgbClr val="1F497D"/>
              </a:solidFill>
              <a:latin typeface="Ara"/>
              <a:cs typeface="Arial" panose="020B0604020202020204" pitchFamily="34" charset="0"/>
            </a:endParaRPr>
          </a:p>
        </p:txBody>
      </p:sp>
      <p:sp>
        <p:nvSpPr>
          <p:cNvPr id="18" name="Rectangle: Rounded Corners 424">
            <a:extLst>
              <a:ext uri="{FF2B5EF4-FFF2-40B4-BE49-F238E27FC236}">
                <a16:creationId xmlns:a16="http://schemas.microsoft.com/office/drawing/2014/main" id="{FCC6320B-8587-4C83-99C4-D2644F1FB8EC}"/>
              </a:ext>
            </a:extLst>
          </p:cNvPr>
          <p:cNvSpPr/>
          <p:nvPr/>
        </p:nvSpPr>
        <p:spPr>
          <a:xfrm>
            <a:off x="827584" y="4051893"/>
            <a:ext cx="2448272" cy="2412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e-DE" sz="1800" b="1" dirty="0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Inclusive</a:t>
            </a:r>
            <a:r>
              <a:rPr lang="de-DE" sz="1800" dirty="0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 and </a:t>
            </a:r>
            <a:r>
              <a:rPr lang="de-DE" sz="1800" b="1" dirty="0" err="1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exclusive</a:t>
            </a:r>
            <a:r>
              <a:rPr lang="de-DE" sz="1800" dirty="0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1F497D"/>
                </a:solidFill>
                <a:latin typeface="Ara"/>
                <a:cs typeface="Arial" panose="020B0604020202020204" pitchFamily="34" charset="0"/>
              </a:rPr>
              <a:t>training</a:t>
            </a:r>
            <a:endParaRPr lang="en-US" sz="1800" dirty="0">
              <a:solidFill>
                <a:srgbClr val="1F497D"/>
              </a:solidFill>
              <a:latin typeface="Ar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E65BD9-7B59-494E-B81D-124602EF1E30}"/>
              </a:ext>
            </a:extLst>
          </p:cNvPr>
          <p:cNvSpPr txBox="1"/>
          <p:nvPr/>
        </p:nvSpPr>
        <p:spPr>
          <a:xfrm>
            <a:off x="685800" y="6028371"/>
            <a:ext cx="266045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accumulated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20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guesses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FC9D3BB-B56E-41BD-B8AC-A5C1410C0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5" r="37887"/>
          <a:stretch/>
        </p:blipFill>
        <p:spPr>
          <a:xfrm>
            <a:off x="3011865" y="2044419"/>
            <a:ext cx="1136817" cy="16379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EB82914-1851-4D29-A2D0-96D2A4BE1049}"/>
              </a:ext>
            </a:extLst>
          </p:cNvPr>
          <p:cNvSpPr txBox="1"/>
          <p:nvPr/>
        </p:nvSpPr>
        <p:spPr>
          <a:xfrm>
            <a:off x="1881218" y="2520678"/>
            <a:ext cx="930828" cy="42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F6E17F-595F-4057-89BC-33E3D831C9E6}"/>
              </a:ext>
            </a:extLst>
          </p:cNvPr>
          <p:cNvSpPr/>
          <p:nvPr/>
        </p:nvSpPr>
        <p:spPr>
          <a:xfrm>
            <a:off x="2889847" y="1919094"/>
            <a:ext cx="1322113" cy="182593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de-DE" dirty="0"/>
              <a:t>Further </a:t>
            </a:r>
            <a:r>
              <a:rPr lang="de-DE" dirty="0" err="1"/>
              <a:t>Applications</a:t>
            </a:r>
            <a:endParaRPr lang="de-DE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01B38A-2230-4025-B7DA-F311A98A8B2F}"/>
              </a:ext>
            </a:extLst>
          </p:cNvPr>
          <p:cNvCxnSpPr/>
          <p:nvPr/>
        </p:nvCxnSpPr>
        <p:spPr>
          <a:xfrm>
            <a:off x="4644008" y="1700808"/>
            <a:ext cx="0" cy="198765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58EA2F7-9EEE-4499-BC7F-7EC296F671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10034" r="57462" b="17873"/>
          <a:stretch/>
        </p:blipFill>
        <p:spPr>
          <a:xfrm>
            <a:off x="3057715" y="3888996"/>
            <a:ext cx="1144514" cy="203690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0DACB94-95BD-4BE1-84E2-AD70A9086351}"/>
              </a:ext>
            </a:extLst>
          </p:cNvPr>
          <p:cNvSpPr txBox="1"/>
          <p:nvPr/>
        </p:nvSpPr>
        <p:spPr>
          <a:xfrm>
            <a:off x="1763688" y="4682553"/>
            <a:ext cx="1157555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Tapping</a:t>
            </a:r>
            <a:endParaRPr lang="de-DE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EE97D4-FCCD-4938-8CF2-0445216DD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92" y="3888996"/>
            <a:ext cx="2036902" cy="203690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AA21998-02A0-4C85-8438-0043DE488FB1}"/>
              </a:ext>
            </a:extLst>
          </p:cNvPr>
          <p:cNvSpPr txBox="1"/>
          <p:nvPr/>
        </p:nvSpPr>
        <p:spPr>
          <a:xfrm>
            <a:off x="4788024" y="4682553"/>
            <a:ext cx="1157555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endParaRPr lang="de-DE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Leakage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EBDB9D-4828-4B9B-8F9D-92F204755981}"/>
              </a:ext>
            </a:extLst>
          </p:cNvPr>
          <p:cNvCxnSpPr/>
          <p:nvPr/>
        </p:nvCxnSpPr>
        <p:spPr>
          <a:xfrm>
            <a:off x="4644008" y="3868539"/>
            <a:ext cx="0" cy="21549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58241CE-A938-4460-9A00-7568031557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200" y="1776718"/>
            <a:ext cx="1074191" cy="19117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1B4BDA6-104D-4AAF-8404-5750242B6A03}"/>
              </a:ext>
            </a:extLst>
          </p:cNvPr>
          <p:cNvSpPr txBox="1"/>
          <p:nvPr/>
        </p:nvSpPr>
        <p:spPr>
          <a:xfrm>
            <a:off x="4808561" y="2484860"/>
            <a:ext cx="108643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</a:p>
          <a:p>
            <a:pPr algn="ctr"/>
            <a:r>
              <a:rPr lang="de-DE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CF7AED-7940-4423-AD42-04F9AB99CD11}"/>
              </a:ext>
            </a:extLst>
          </p:cNvPr>
          <p:cNvSpPr/>
          <p:nvPr/>
        </p:nvSpPr>
        <p:spPr>
          <a:xfrm>
            <a:off x="5894991" y="1737464"/>
            <a:ext cx="1187605" cy="1951001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4CF764-F695-4AC4-9348-D99C0EEE9ECD}"/>
              </a:ext>
            </a:extLst>
          </p:cNvPr>
          <p:cNvCxnSpPr/>
          <p:nvPr/>
        </p:nvCxnSpPr>
        <p:spPr>
          <a:xfrm>
            <a:off x="1763688" y="3775176"/>
            <a:ext cx="561662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6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de-DE" dirty="0" err="1"/>
              <a:t>Implications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AI on Mobile Security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72707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baseline="0" dirty="0"/>
              <a:t>Mobile devices </a:t>
            </a:r>
            <a:r>
              <a:rPr lang="en-US" sz="1100" baseline="0" dirty="0"/>
              <a:t>have become powerful enough to </a:t>
            </a:r>
            <a:r>
              <a:rPr lang="en-US" sz="1100" b="1" baseline="0" dirty="0"/>
              <a:t>run</a:t>
            </a:r>
            <a:r>
              <a:rPr lang="en-US" sz="1100" baseline="0" dirty="0"/>
              <a:t> extensive </a:t>
            </a:r>
            <a:r>
              <a:rPr lang="en-US" sz="1100" b="1" baseline="0" dirty="0"/>
              <a:t>machine learning </a:t>
            </a:r>
            <a:r>
              <a:rPr lang="en-US" sz="1100" baseline="0" dirty="0"/>
              <a:t>algorithms themselves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aseline="0" dirty="0"/>
              <a:t>New developed </a:t>
            </a:r>
            <a:r>
              <a:rPr lang="en-US" sz="1100" b="1" baseline="0" dirty="0"/>
              <a:t>sensors</a:t>
            </a:r>
            <a:r>
              <a:rPr lang="en-US" sz="1100" baseline="0" dirty="0"/>
              <a:t> are </a:t>
            </a:r>
            <a:r>
              <a:rPr lang="en-US" sz="1100" b="1" baseline="0" dirty="0"/>
              <a:t>highly accurate</a:t>
            </a:r>
            <a:r>
              <a:rPr lang="en-US" sz="1100" baseline="0" dirty="0"/>
              <a:t>, thus reducing noise and increasing learning potential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aseline="0" dirty="0"/>
              <a:t>Data </a:t>
            </a:r>
            <a:r>
              <a:rPr lang="en-US" sz="1100" b="1" baseline="0" dirty="0"/>
              <a:t>accessibility</a:t>
            </a:r>
            <a:r>
              <a:rPr lang="en-US" sz="1100" baseline="0" dirty="0"/>
              <a:t> is still very </a:t>
            </a:r>
            <a:r>
              <a:rPr lang="en-US" sz="1100" b="1" baseline="0" dirty="0"/>
              <a:t>high</a:t>
            </a:r>
            <a:r>
              <a:rPr lang="en-US" sz="1100" baseline="0" dirty="0"/>
              <a:t>, which causes an open door to </a:t>
            </a:r>
            <a:r>
              <a:rPr lang="en-US" sz="1100" b="1" baseline="0" dirty="0"/>
              <a:t>private information </a:t>
            </a:r>
            <a:r>
              <a:rPr lang="en-US" sz="1100" baseline="0" dirty="0"/>
              <a:t>for the </a:t>
            </a:r>
            <a:r>
              <a:rPr lang="en-US" sz="1100" b="1" baseline="0" dirty="0"/>
              <a:t>public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790F6F-E055-4274-9D7B-20D1423658CA}"/>
              </a:ext>
            </a:extLst>
          </p:cNvPr>
          <p:cNvGrpSpPr/>
          <p:nvPr/>
        </p:nvGrpSpPr>
        <p:grpSpPr>
          <a:xfrm>
            <a:off x="607578" y="3682623"/>
            <a:ext cx="1584176" cy="1584176"/>
            <a:chOff x="607578" y="3682623"/>
            <a:chExt cx="1584176" cy="15841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3CF4EC-7AE5-4E7B-9011-EB3DC4F6A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78" y="3682623"/>
              <a:ext cx="1584176" cy="158417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463D35-E030-4C30-B898-DA56C6EF5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16" y="4101602"/>
              <a:ext cx="619100" cy="6191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7CECD3C-B1C1-498A-A0C0-12CAB1FC5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74" y="3734197"/>
            <a:ext cx="1584176" cy="1584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2D9EF7-AC4E-4362-B603-B23586427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16" y="3707507"/>
            <a:ext cx="1635750" cy="16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de-DE" dirty="0" err="1"/>
              <a:t>Countermeasures</a:t>
            </a:r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E65BD9-7B59-494E-B81D-124602EF1E30}"/>
              </a:ext>
            </a:extLst>
          </p:cNvPr>
          <p:cNvSpPr txBox="1"/>
          <p:nvPr/>
        </p:nvSpPr>
        <p:spPr>
          <a:xfrm>
            <a:off x="2187685" y="4663424"/>
            <a:ext cx="148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*</a:t>
            </a:r>
            <a:r>
              <a:rPr lang="de-DE" sz="1600" dirty="0" err="1"/>
              <a:t>accumulated</a:t>
            </a:r>
            <a:r>
              <a:rPr lang="de-DE" sz="1600" dirty="0"/>
              <a:t> </a:t>
            </a:r>
            <a:r>
              <a:rPr lang="de-DE" sz="1600" dirty="0" err="1"/>
              <a:t>success</a:t>
            </a:r>
            <a:r>
              <a:rPr lang="de-DE" sz="1600" dirty="0"/>
              <a:t> after 20 </a:t>
            </a:r>
            <a:r>
              <a:rPr lang="de-DE" sz="1600" dirty="0" err="1"/>
              <a:t>guesses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B293E-7AB3-4BDA-95FB-837054A257CB}"/>
              </a:ext>
            </a:extLst>
          </p:cNvPr>
          <p:cNvSpPr/>
          <p:nvPr/>
        </p:nvSpPr>
        <p:spPr>
          <a:xfrm>
            <a:off x="779904" y="3900176"/>
            <a:ext cx="3658644" cy="19176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428">
            <a:extLst>
              <a:ext uri="{FF2B5EF4-FFF2-40B4-BE49-F238E27FC236}">
                <a16:creationId xmlns:a16="http://schemas.microsoft.com/office/drawing/2014/main" id="{D5FFB5C7-5020-48E1-B3B7-4BB5969E934E}"/>
              </a:ext>
            </a:extLst>
          </p:cNvPr>
          <p:cNvSpPr/>
          <p:nvPr/>
        </p:nvSpPr>
        <p:spPr>
          <a:xfrm>
            <a:off x="989933" y="3895010"/>
            <a:ext cx="1357713" cy="237179"/>
          </a:xfrm>
          <a:prstGeom prst="round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5476A-0C89-47C9-B9C1-59912E674587}"/>
              </a:ext>
            </a:extLst>
          </p:cNvPr>
          <p:cNvSpPr/>
          <p:nvPr/>
        </p:nvSpPr>
        <p:spPr>
          <a:xfrm>
            <a:off x="788055" y="1835020"/>
            <a:ext cx="3658644" cy="19176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424">
            <a:extLst>
              <a:ext uri="{FF2B5EF4-FFF2-40B4-BE49-F238E27FC236}">
                <a16:creationId xmlns:a16="http://schemas.microsoft.com/office/drawing/2014/main" id="{FCC6320B-8587-4C83-99C4-D2644F1FB8EC}"/>
              </a:ext>
            </a:extLst>
          </p:cNvPr>
          <p:cNvSpPr/>
          <p:nvPr/>
        </p:nvSpPr>
        <p:spPr>
          <a:xfrm>
            <a:off x="997830" y="1833332"/>
            <a:ext cx="1357713" cy="237179"/>
          </a:xfrm>
          <a:prstGeom prst="round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88FBDF-174D-4AB3-B861-570BB16E697F}"/>
              </a:ext>
            </a:extLst>
          </p:cNvPr>
          <p:cNvSpPr/>
          <p:nvPr/>
        </p:nvSpPr>
        <p:spPr>
          <a:xfrm>
            <a:off x="693951" y="1752600"/>
            <a:ext cx="388244" cy="388244"/>
          </a:xfrm>
          <a:prstGeom prst="ellipse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E0A6AA-36E3-425C-96FE-75F8815052C7}"/>
              </a:ext>
            </a:extLst>
          </p:cNvPr>
          <p:cNvSpPr/>
          <p:nvPr/>
        </p:nvSpPr>
        <p:spPr>
          <a:xfrm>
            <a:off x="4567709" y="3900176"/>
            <a:ext cx="3658644" cy="19176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416">
            <a:extLst>
              <a:ext uri="{FF2B5EF4-FFF2-40B4-BE49-F238E27FC236}">
                <a16:creationId xmlns:a16="http://schemas.microsoft.com/office/drawing/2014/main" id="{01D8ABEB-32B4-44B8-BA93-16A9795DB26A}"/>
              </a:ext>
            </a:extLst>
          </p:cNvPr>
          <p:cNvSpPr/>
          <p:nvPr/>
        </p:nvSpPr>
        <p:spPr>
          <a:xfrm>
            <a:off x="4777738" y="3900176"/>
            <a:ext cx="1357713" cy="237179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B6BDD0-8F5E-4E18-AE02-D7DF2B8650B2}"/>
              </a:ext>
            </a:extLst>
          </p:cNvPr>
          <p:cNvSpPr/>
          <p:nvPr/>
        </p:nvSpPr>
        <p:spPr>
          <a:xfrm>
            <a:off x="4575860" y="1835020"/>
            <a:ext cx="3658644" cy="19176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30312-F604-4A51-943C-F839E33BD1D2}"/>
              </a:ext>
            </a:extLst>
          </p:cNvPr>
          <p:cNvSpPr txBox="1"/>
          <p:nvPr/>
        </p:nvSpPr>
        <p:spPr>
          <a:xfrm>
            <a:off x="4888060" y="3837972"/>
            <a:ext cx="1580440" cy="256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/>
              <a:t>Consumer</a:t>
            </a:r>
            <a:endParaRPr lang="en-US" sz="1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51026-A306-45AC-936F-B6DE79E0366D}"/>
              </a:ext>
            </a:extLst>
          </p:cNvPr>
          <p:cNvSpPr txBox="1"/>
          <p:nvPr/>
        </p:nvSpPr>
        <p:spPr>
          <a:xfrm>
            <a:off x="4893435" y="1782278"/>
            <a:ext cx="1580440" cy="256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/>
              <a:t>OS</a:t>
            </a:r>
            <a:endParaRPr 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538C76-6985-46FF-AFA4-B59C7F59583D}"/>
              </a:ext>
            </a:extLst>
          </p:cNvPr>
          <p:cNvSpPr txBox="1"/>
          <p:nvPr/>
        </p:nvSpPr>
        <p:spPr>
          <a:xfrm>
            <a:off x="1111614" y="3839718"/>
            <a:ext cx="1580440" cy="256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/>
              <a:t>Manufacturer</a:t>
            </a:r>
            <a:endParaRPr lang="en-US" sz="1600"/>
          </a:p>
        </p:txBody>
      </p:sp>
      <p:sp>
        <p:nvSpPr>
          <p:cNvPr id="18" name="Rectangle: Rounded Corners 426">
            <a:extLst>
              <a:ext uri="{FF2B5EF4-FFF2-40B4-BE49-F238E27FC236}">
                <a16:creationId xmlns:a16="http://schemas.microsoft.com/office/drawing/2014/main" id="{41185494-1B87-4045-8DDD-9C80D29AD7D9}"/>
              </a:ext>
            </a:extLst>
          </p:cNvPr>
          <p:cNvSpPr/>
          <p:nvPr/>
        </p:nvSpPr>
        <p:spPr>
          <a:xfrm>
            <a:off x="4785889" y="1835020"/>
            <a:ext cx="1357713" cy="237179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6905173-12DC-4D9B-A01D-007151D18CCD}"/>
              </a:ext>
            </a:extLst>
          </p:cNvPr>
          <p:cNvSpPr/>
          <p:nvPr/>
        </p:nvSpPr>
        <p:spPr>
          <a:xfrm>
            <a:off x="4481756" y="1752600"/>
            <a:ext cx="388244" cy="388244"/>
          </a:xfrm>
          <a:prstGeom prst="ellipse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4A4C2A-8020-4C63-9B28-6E0C0DB87A04}"/>
              </a:ext>
            </a:extLst>
          </p:cNvPr>
          <p:cNvSpPr/>
          <p:nvPr/>
        </p:nvSpPr>
        <p:spPr>
          <a:xfrm>
            <a:off x="685800" y="3817756"/>
            <a:ext cx="388244" cy="388244"/>
          </a:xfrm>
          <a:prstGeom prst="ellipse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2047E0-0209-4250-9182-74F6B23180D6}"/>
              </a:ext>
            </a:extLst>
          </p:cNvPr>
          <p:cNvSpPr/>
          <p:nvPr/>
        </p:nvSpPr>
        <p:spPr>
          <a:xfrm>
            <a:off x="4473605" y="3817756"/>
            <a:ext cx="388244" cy="388244"/>
          </a:xfrm>
          <a:prstGeom prst="ellipse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310461-BD77-4C26-8CDF-D5ACC62E6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8" y="1833420"/>
            <a:ext cx="234782" cy="2347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D56861-7165-4EE8-AE8A-6928DEB3B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01" y="1824645"/>
            <a:ext cx="247554" cy="2475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908C63-DE10-4FAF-A1A2-FD8E6BC1FE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0" y="3904329"/>
            <a:ext cx="215097" cy="2150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56BC73-7B1B-4CFF-8852-0C4E2C018F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06" y="3901160"/>
            <a:ext cx="229836" cy="22983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7AF0AD4-1525-41D1-902D-73DED6DC8858}"/>
              </a:ext>
            </a:extLst>
          </p:cNvPr>
          <p:cNvSpPr txBox="1"/>
          <p:nvPr/>
        </p:nvSpPr>
        <p:spPr>
          <a:xfrm>
            <a:off x="1116816" y="1782278"/>
            <a:ext cx="1580440" cy="256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Developer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034856" y="2249820"/>
            <a:ext cx="2415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aseline="0" dirty="0" err="1"/>
              <a:t>Randomised</a:t>
            </a:r>
            <a:r>
              <a:rPr lang="de-DE" sz="1100" baseline="0" dirty="0"/>
              <a:t> </a:t>
            </a:r>
            <a:r>
              <a:rPr lang="de-DE" sz="1100" baseline="0" dirty="0" err="1"/>
              <a:t>keyboard</a:t>
            </a:r>
            <a:endParaRPr lang="de-DE" sz="1100" baseline="0" dirty="0"/>
          </a:p>
        </p:txBody>
      </p:sp>
      <p:sp>
        <p:nvSpPr>
          <p:cNvPr id="34" name="TextBox 33"/>
          <p:cNvSpPr txBox="1"/>
          <p:nvPr/>
        </p:nvSpPr>
        <p:spPr>
          <a:xfrm>
            <a:off x="4796927" y="2245000"/>
            <a:ext cx="24883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aseline="0" dirty="0"/>
              <a:t>Disabling sensors during sensitive input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aseline="0" dirty="0"/>
              <a:t>Fast frequency certificate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aseline="0" dirty="0"/>
              <a:t>Disabling background sensor measurement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aseline="0" dirty="0"/>
          </a:p>
        </p:txBody>
      </p:sp>
      <p:sp>
        <p:nvSpPr>
          <p:cNvPr id="36" name="TextBox 35"/>
          <p:cNvSpPr txBox="1"/>
          <p:nvPr/>
        </p:nvSpPr>
        <p:spPr>
          <a:xfrm>
            <a:off x="4812244" y="4315264"/>
            <a:ext cx="248830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baseline="0" dirty="0" err="1"/>
              <a:t>Raising</a:t>
            </a:r>
            <a:r>
              <a:rPr lang="de-DE" sz="1100" baseline="0" dirty="0"/>
              <a:t> </a:t>
            </a:r>
            <a:r>
              <a:rPr lang="de-DE" sz="1100" baseline="0" dirty="0" err="1"/>
              <a:t>higher</a:t>
            </a:r>
            <a:r>
              <a:rPr lang="de-DE" sz="1100" baseline="0" dirty="0"/>
              <a:t> </a:t>
            </a:r>
            <a:r>
              <a:rPr lang="de-DE" sz="1100" baseline="0" dirty="0" err="1"/>
              <a:t>awareness</a:t>
            </a:r>
            <a:endParaRPr lang="de-DE" sz="1100" baseline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baseline="0" dirty="0"/>
              <a:t>More </a:t>
            </a:r>
            <a:r>
              <a:rPr lang="de-DE" sz="1100" baseline="0" dirty="0" err="1"/>
              <a:t>permissions</a:t>
            </a:r>
            <a:r>
              <a:rPr lang="de-DE" sz="1100" baseline="0" dirty="0"/>
              <a:t> </a:t>
            </a:r>
            <a:r>
              <a:rPr lang="de-DE" sz="1100" baseline="0" dirty="0" err="1"/>
              <a:t>to</a:t>
            </a:r>
            <a:r>
              <a:rPr lang="de-DE" sz="1100" baseline="0" dirty="0"/>
              <a:t> </a:t>
            </a:r>
            <a:r>
              <a:rPr lang="de-DE" sz="1100" baseline="0" dirty="0" err="1"/>
              <a:t>grant</a:t>
            </a:r>
            <a:endParaRPr lang="de-DE" sz="1100" baseline="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1087945" y="4315264"/>
            <a:ext cx="24883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100" baseline="0" dirty="0" err="1"/>
              <a:t>Implementing</a:t>
            </a:r>
            <a:r>
              <a:rPr lang="de-DE" sz="1100" baseline="0" dirty="0"/>
              <a:t> </a:t>
            </a:r>
            <a:r>
              <a:rPr lang="de-DE" sz="1100" baseline="0" dirty="0" err="1"/>
              <a:t>sensors</a:t>
            </a:r>
            <a:r>
              <a:rPr lang="de-DE" sz="1100" baseline="0" dirty="0"/>
              <a:t> </a:t>
            </a:r>
            <a:r>
              <a:rPr lang="de-DE" sz="1100" baseline="0" dirty="0" err="1"/>
              <a:t>with</a:t>
            </a:r>
            <a:r>
              <a:rPr lang="de-DE" sz="1100" baseline="0" dirty="0"/>
              <a:t> </a:t>
            </a:r>
            <a:r>
              <a:rPr lang="de-DE" sz="1100" baseline="0" dirty="0" err="1"/>
              <a:t>less</a:t>
            </a:r>
            <a:r>
              <a:rPr lang="de-DE" sz="1100" baseline="0" dirty="0"/>
              <a:t> </a:t>
            </a:r>
            <a:r>
              <a:rPr lang="de-DE" sz="1100" baseline="0" dirty="0" err="1"/>
              <a:t>frequency</a:t>
            </a:r>
            <a:endParaRPr lang="de-DE" sz="1100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100" baseline="0" dirty="0"/>
          </a:p>
        </p:txBody>
      </p:sp>
    </p:spTree>
    <p:extLst>
      <p:ext uri="{BB962C8B-B14F-4D97-AF65-F5344CB8AC3E}">
        <p14:creationId xmlns:p14="http://schemas.microsoft.com/office/powerpoint/2010/main" val="25346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85800" y="2996952"/>
            <a:ext cx="7772400" cy="1143000"/>
          </a:xfrm>
        </p:spPr>
        <p:txBody>
          <a:bodyPr anchor="ctr" anchorCtr="0"/>
          <a:lstStyle/>
          <a:p>
            <a:pPr algn="ctr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596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996952"/>
            <a:ext cx="7772400" cy="1143000"/>
          </a:xfrm>
        </p:spPr>
        <p:txBody>
          <a:bodyPr anchor="ctr" anchorCtr="0"/>
          <a:lstStyle/>
          <a:p>
            <a:pPr algn="ctr"/>
            <a:r>
              <a:rPr lang="de-DE" dirty="0"/>
              <a:t>Q&amp;A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80" y="4581128"/>
            <a:ext cx="2998639" cy="17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82914-1851-4D29-A2D0-96D2A4BE1049}"/>
              </a:ext>
            </a:extLst>
          </p:cNvPr>
          <p:cNvSpPr txBox="1"/>
          <p:nvPr/>
        </p:nvSpPr>
        <p:spPr>
          <a:xfrm>
            <a:off x="685800" y="1388441"/>
            <a:ext cx="403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Smartphones evolved to daily companions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0"/>
          <a:stretch/>
        </p:blipFill>
        <p:spPr>
          <a:xfrm>
            <a:off x="827584" y="1844824"/>
            <a:ext cx="737620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"/>
          <a:stretch/>
        </p:blipFill>
        <p:spPr>
          <a:xfrm>
            <a:off x="681195" y="1506605"/>
            <a:ext cx="7772400" cy="471054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82914-1851-4D29-A2D0-96D2A4BE1049}"/>
              </a:ext>
            </a:extLst>
          </p:cNvPr>
          <p:cNvSpPr txBox="1"/>
          <p:nvPr/>
        </p:nvSpPr>
        <p:spPr>
          <a:xfrm>
            <a:off x="685800" y="1388441"/>
            <a:ext cx="4966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Equipped with various motion and health sensors</a:t>
            </a:r>
          </a:p>
        </p:txBody>
      </p:sp>
    </p:spTree>
    <p:extLst>
      <p:ext uri="{BB962C8B-B14F-4D97-AF65-F5344CB8AC3E}">
        <p14:creationId xmlns:p14="http://schemas.microsoft.com/office/powerpoint/2010/main" val="33518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Background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82914-1851-4D29-A2D0-96D2A4BE1049}"/>
              </a:ext>
            </a:extLst>
          </p:cNvPr>
          <p:cNvSpPr txBox="1"/>
          <p:nvPr/>
        </p:nvSpPr>
        <p:spPr>
          <a:xfrm>
            <a:off x="685800" y="1388441"/>
            <a:ext cx="403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 data accessible without permission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t="4935" r="-206" b="6176"/>
          <a:stretch/>
        </p:blipFill>
        <p:spPr>
          <a:xfrm>
            <a:off x="827584" y="1988840"/>
            <a:ext cx="743334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4" y="3140968"/>
            <a:ext cx="2346298" cy="1290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82" y="3140968"/>
            <a:ext cx="2952328" cy="15730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B82914-1851-4D29-A2D0-96D2A4BE1049}"/>
              </a:ext>
            </a:extLst>
          </p:cNvPr>
          <p:cNvSpPr txBox="1"/>
          <p:nvPr/>
        </p:nvSpPr>
        <p:spPr>
          <a:xfrm>
            <a:off x="685799" y="1388441"/>
            <a:ext cx="571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used to gain insights on private information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16499" r="5600"/>
          <a:stretch/>
        </p:blipFill>
        <p:spPr>
          <a:xfrm>
            <a:off x="5625845" y="2978406"/>
            <a:ext cx="2581077" cy="173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4" y="3140968"/>
            <a:ext cx="2346298" cy="1290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82" y="3140968"/>
            <a:ext cx="2952328" cy="15730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B82914-1851-4D29-A2D0-96D2A4BE1049}"/>
              </a:ext>
            </a:extLst>
          </p:cNvPr>
          <p:cNvSpPr txBox="1"/>
          <p:nvPr/>
        </p:nvSpPr>
        <p:spPr>
          <a:xfrm>
            <a:off x="685799" y="1388441"/>
            <a:ext cx="571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used to gain insights on private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" t="9632" r="1018" b="-9632"/>
          <a:stretch/>
        </p:blipFill>
        <p:spPr>
          <a:xfrm>
            <a:off x="5580112" y="2967147"/>
            <a:ext cx="2581077" cy="19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Scenario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A93C68E-E36D-4B90-BD04-D69D8CBA0EE0}"/>
              </a:ext>
            </a:extLst>
          </p:cNvPr>
          <p:cNvCxnSpPr>
            <a:cxnSpLocks/>
          </p:cNvCxnSpPr>
          <p:nvPr/>
        </p:nvCxnSpPr>
        <p:spPr>
          <a:xfrm>
            <a:off x="3227085" y="3478425"/>
            <a:ext cx="671585" cy="0"/>
          </a:xfrm>
          <a:prstGeom prst="straightConnector1">
            <a:avLst/>
          </a:prstGeom>
          <a:ln w="76200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47AEA48-CC62-4DEC-82ED-04854CCB90D7}"/>
              </a:ext>
            </a:extLst>
          </p:cNvPr>
          <p:cNvCxnSpPr>
            <a:cxnSpLocks/>
          </p:cNvCxnSpPr>
          <p:nvPr/>
        </p:nvCxnSpPr>
        <p:spPr>
          <a:xfrm>
            <a:off x="4724759" y="3478523"/>
            <a:ext cx="671585" cy="0"/>
          </a:xfrm>
          <a:prstGeom prst="straightConnector1">
            <a:avLst/>
          </a:prstGeom>
          <a:ln w="76200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E83E4DC-8F20-4C28-926B-E62AC17221A7}"/>
              </a:ext>
            </a:extLst>
          </p:cNvPr>
          <p:cNvCxnSpPr>
            <a:cxnSpLocks/>
          </p:cNvCxnSpPr>
          <p:nvPr/>
        </p:nvCxnSpPr>
        <p:spPr>
          <a:xfrm>
            <a:off x="6235361" y="3478427"/>
            <a:ext cx="671585" cy="0"/>
          </a:xfrm>
          <a:prstGeom prst="straightConnector1">
            <a:avLst/>
          </a:prstGeom>
          <a:ln w="76200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71C88B1-59E7-4AB3-82E3-4848EC1BF276}"/>
              </a:ext>
            </a:extLst>
          </p:cNvPr>
          <p:cNvCxnSpPr>
            <a:cxnSpLocks/>
          </p:cNvCxnSpPr>
          <p:nvPr/>
        </p:nvCxnSpPr>
        <p:spPr>
          <a:xfrm>
            <a:off x="1727579" y="3478521"/>
            <a:ext cx="671585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274D5E69-A0B5-4BBE-A6B3-0C3CF48D1B58}"/>
              </a:ext>
            </a:extLst>
          </p:cNvPr>
          <p:cNvSpPr/>
          <p:nvPr/>
        </p:nvSpPr>
        <p:spPr>
          <a:xfrm>
            <a:off x="906042" y="2852936"/>
            <a:ext cx="1251172" cy="125117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EB305D4-2481-4FD6-91BF-A56FC617252D}"/>
              </a:ext>
            </a:extLst>
          </p:cNvPr>
          <p:cNvSpPr/>
          <p:nvPr/>
        </p:nvSpPr>
        <p:spPr>
          <a:xfrm>
            <a:off x="2406890" y="2852936"/>
            <a:ext cx="1251172" cy="1251172"/>
          </a:xfrm>
          <a:prstGeom prst="ellipse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B45C55A-2420-4192-AE59-70510779E280}"/>
              </a:ext>
            </a:extLst>
          </p:cNvPr>
          <p:cNvSpPr/>
          <p:nvPr/>
        </p:nvSpPr>
        <p:spPr>
          <a:xfrm>
            <a:off x="3907739" y="2852936"/>
            <a:ext cx="1251172" cy="1251172"/>
          </a:xfrm>
          <a:prstGeom prst="ellipse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06B7F4B-4EE3-45F0-A915-0E442E77BB86}"/>
              </a:ext>
            </a:extLst>
          </p:cNvPr>
          <p:cNvSpPr/>
          <p:nvPr/>
        </p:nvSpPr>
        <p:spPr>
          <a:xfrm>
            <a:off x="5408586" y="2852936"/>
            <a:ext cx="1251172" cy="1251172"/>
          </a:xfrm>
          <a:prstGeom prst="ellipse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838D374-95D7-4F05-B01B-C85AD1CE6F82}"/>
              </a:ext>
            </a:extLst>
          </p:cNvPr>
          <p:cNvSpPr/>
          <p:nvPr/>
        </p:nvSpPr>
        <p:spPr>
          <a:xfrm>
            <a:off x="6909435" y="2852936"/>
            <a:ext cx="1251172" cy="1251172"/>
          </a:xfrm>
          <a:prstGeom prst="ellipse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" name="Arrow: Chevron 61">
            <a:extLst>
              <a:ext uri="{FF2B5EF4-FFF2-40B4-BE49-F238E27FC236}">
                <a16:creationId xmlns:a16="http://schemas.microsoft.com/office/drawing/2014/main" id="{B582E8EA-6519-4E5D-8047-0679E46B5035}"/>
              </a:ext>
            </a:extLst>
          </p:cNvPr>
          <p:cNvSpPr/>
          <p:nvPr/>
        </p:nvSpPr>
        <p:spPr>
          <a:xfrm rot="5400000">
            <a:off x="1490227" y="2943872"/>
            <a:ext cx="90871" cy="280803"/>
          </a:xfrm>
          <a:prstGeom prst="chevron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CE252F-C83E-476B-978B-0ED2BD18C805}"/>
              </a:ext>
            </a:extLst>
          </p:cNvPr>
          <p:cNvGrpSpPr/>
          <p:nvPr/>
        </p:nvGrpSpPr>
        <p:grpSpPr>
          <a:xfrm>
            <a:off x="1224852" y="3296845"/>
            <a:ext cx="609302" cy="612980"/>
            <a:chOff x="15240000" y="11214065"/>
            <a:chExt cx="6368415" cy="640685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53E4799-3CAA-473A-9D14-900808C5E8A2}"/>
                </a:ext>
              </a:extLst>
            </p:cNvPr>
            <p:cNvGrpSpPr/>
            <p:nvPr/>
          </p:nvGrpSpPr>
          <p:grpSpPr>
            <a:xfrm>
              <a:off x="15240000" y="11214065"/>
              <a:ext cx="6368415" cy="6406855"/>
              <a:chOff x="15240000" y="11214065"/>
              <a:chExt cx="6368415" cy="6406855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B86C591A-5A99-4D94-A5C9-9A948A4FC7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588" t="-417" r="-3619" b="-42"/>
              <a:stretch/>
            </p:blipFill>
            <p:spPr>
              <a:xfrm>
                <a:off x="15240000" y="11214065"/>
                <a:ext cx="6368415" cy="6406855"/>
              </a:xfrm>
              <a:prstGeom prst="rect">
                <a:avLst/>
              </a:prstGeom>
            </p:spPr>
          </p:pic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BA8E1EB-EB98-4DAF-BE2F-3C68C6C188BD}"/>
                  </a:ext>
                </a:extLst>
              </p:cNvPr>
              <p:cNvSpPr/>
              <p:nvPr/>
            </p:nvSpPr>
            <p:spPr>
              <a:xfrm>
                <a:off x="16855440" y="12405360"/>
                <a:ext cx="3322320" cy="4008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EDAF81AC-B8AC-4667-8272-C71AB1768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09" t="16453" r="25690" b="16943"/>
            <a:stretch/>
          </p:blipFill>
          <p:spPr>
            <a:xfrm>
              <a:off x="16931640" y="12359640"/>
              <a:ext cx="3139440" cy="4267200"/>
            </a:xfrm>
            <a:prstGeom prst="rect">
              <a:avLst/>
            </a:prstGeom>
          </p:spPr>
        </p:pic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9A8485E4-AF83-4A27-BDAE-9F88CFE8CF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8" t="-417" r="-3619" b="-42"/>
          <a:stretch/>
        </p:blipFill>
        <p:spPr>
          <a:xfrm>
            <a:off x="2728443" y="3296845"/>
            <a:ext cx="609303" cy="61298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630AAEC-6379-4739-B167-46420295B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05" y="3287048"/>
            <a:ext cx="590563" cy="59056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9FEDD6C-59C0-452A-A6F3-125DCB4F3D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65" y="2921410"/>
            <a:ext cx="339036" cy="33903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6048EDA-DA2E-43AF-9338-F4B451DD51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52" y="3184573"/>
            <a:ext cx="648454" cy="648454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6D4BE65-63EA-4147-AEC0-2B3057A3A397}"/>
              </a:ext>
            </a:extLst>
          </p:cNvPr>
          <p:cNvGrpSpPr/>
          <p:nvPr/>
        </p:nvGrpSpPr>
        <p:grpSpPr>
          <a:xfrm>
            <a:off x="5534586" y="3128839"/>
            <a:ext cx="999172" cy="749594"/>
            <a:chOff x="12636373" y="8930891"/>
            <a:chExt cx="1813332" cy="1360389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087E07B-A17C-4102-9E40-D44EE93C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047105" y="8930891"/>
              <a:ext cx="1360389" cy="1360389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3D0056E-078E-4561-9660-2489EF6BDD03}"/>
                </a:ext>
              </a:extLst>
            </p:cNvPr>
            <p:cNvSpPr txBox="1"/>
            <p:nvPr/>
          </p:nvSpPr>
          <p:spPr>
            <a:xfrm>
              <a:off x="12636373" y="9166231"/>
              <a:ext cx="1813332" cy="465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kern="1700" spc="400">
                  <a:latin typeface="Arial" panose="020B0604020202020204" pitchFamily="34" charset="0"/>
                  <a:cs typeface="Arial" panose="020B0604020202020204" pitchFamily="34" charset="0"/>
                </a:rPr>
                <a:t>* * 8 7</a:t>
              </a:r>
              <a:endParaRPr lang="en-US" sz="1600" kern="1700" spc="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DFA8EA8A-7A69-4790-8253-45E16B180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40" y="2923745"/>
            <a:ext cx="339036" cy="339036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5B2F38A-4C9B-4BDB-A266-2E7CA51EEBE4}"/>
              </a:ext>
            </a:extLst>
          </p:cNvPr>
          <p:cNvSpPr txBox="1"/>
          <p:nvPr/>
        </p:nvSpPr>
        <p:spPr>
          <a:xfrm>
            <a:off x="749213" y="4190614"/>
            <a:ext cx="155262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malicous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9ED8FD6-EE9F-4572-B28A-91F308544A77}"/>
              </a:ext>
            </a:extLst>
          </p:cNvPr>
          <p:cNvSpPr txBox="1"/>
          <p:nvPr/>
        </p:nvSpPr>
        <p:spPr>
          <a:xfrm>
            <a:off x="2261768" y="4190614"/>
            <a:ext cx="155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9E0DFD5-DC69-4E93-A7DF-E748D6C2BB25}"/>
              </a:ext>
            </a:extLst>
          </p:cNvPr>
          <p:cNvSpPr txBox="1"/>
          <p:nvPr/>
        </p:nvSpPr>
        <p:spPr>
          <a:xfrm>
            <a:off x="3774323" y="4190614"/>
            <a:ext cx="155262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-input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4A0C390-ABCA-48EB-87F3-B2D3C16329DA}"/>
              </a:ext>
            </a:extLst>
          </p:cNvPr>
          <p:cNvSpPr txBox="1"/>
          <p:nvPr/>
        </p:nvSpPr>
        <p:spPr>
          <a:xfrm>
            <a:off x="5253882" y="4190614"/>
            <a:ext cx="155262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Classify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reconstruct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45C322E-17F8-42EC-ACC5-0D0572DDC1A4}"/>
              </a:ext>
            </a:extLst>
          </p:cNvPr>
          <p:cNvSpPr txBox="1"/>
          <p:nvPr/>
        </p:nvSpPr>
        <p:spPr>
          <a:xfrm>
            <a:off x="6694013" y="4193879"/>
            <a:ext cx="169441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Unlock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classified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Implementation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7606849-ADBA-4EEC-875B-2EB3ABBA9465}"/>
              </a:ext>
            </a:extLst>
          </p:cNvPr>
          <p:cNvSpPr/>
          <p:nvPr/>
        </p:nvSpPr>
        <p:spPr>
          <a:xfrm>
            <a:off x="1910682" y="3729993"/>
            <a:ext cx="911495" cy="929458"/>
          </a:xfrm>
          <a:prstGeom prst="ellipse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F51A680-6936-41AE-ADDD-D3827414C24C}"/>
              </a:ext>
            </a:extLst>
          </p:cNvPr>
          <p:cNvSpPr/>
          <p:nvPr/>
        </p:nvSpPr>
        <p:spPr>
          <a:xfrm>
            <a:off x="1910682" y="2504064"/>
            <a:ext cx="911495" cy="929458"/>
          </a:xfrm>
          <a:prstGeom prst="ellipse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0B55C7C-4020-4F7D-864C-30D80E59FA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8" t="-417" r="-3619" b="-42"/>
          <a:stretch/>
        </p:blipFill>
        <p:spPr>
          <a:xfrm>
            <a:off x="2144937" y="4059760"/>
            <a:ext cx="443885" cy="45536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C53F380-2B6B-460C-9FCC-3366FDDAA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11" y="2774265"/>
            <a:ext cx="430232" cy="438711"/>
          </a:xfrm>
          <a:prstGeom prst="rect">
            <a:avLst/>
          </a:prstGeom>
        </p:spPr>
      </p:pic>
      <p:sp>
        <p:nvSpPr>
          <p:cNvPr id="59" name="Arrow: Chevron 387">
            <a:extLst>
              <a:ext uri="{FF2B5EF4-FFF2-40B4-BE49-F238E27FC236}">
                <a16:creationId xmlns:a16="http://schemas.microsoft.com/office/drawing/2014/main" id="{518A6A10-0DF6-43A6-8941-CE089411B5E4}"/>
              </a:ext>
            </a:extLst>
          </p:cNvPr>
          <p:cNvSpPr/>
          <p:nvPr/>
        </p:nvSpPr>
        <p:spPr>
          <a:xfrm rot="5400000">
            <a:off x="2332677" y="3831236"/>
            <a:ext cx="67505" cy="204568"/>
          </a:xfrm>
          <a:prstGeom prst="chevron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C71244-99F7-4557-BFA2-3286646DD831}"/>
              </a:ext>
            </a:extLst>
          </p:cNvPr>
          <p:cNvCxnSpPr>
            <a:stCxn id="56" idx="4"/>
            <a:endCxn id="55" idx="0"/>
          </p:cNvCxnSpPr>
          <p:nvPr/>
        </p:nvCxnSpPr>
        <p:spPr>
          <a:xfrm>
            <a:off x="2366430" y="3433522"/>
            <a:ext cx="0" cy="296472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30FDCB-CCCA-4712-B3B8-F1F8D81D8B36}"/>
              </a:ext>
            </a:extLst>
          </p:cNvPr>
          <p:cNvGrpSpPr/>
          <p:nvPr/>
        </p:nvGrpSpPr>
        <p:grpSpPr>
          <a:xfrm>
            <a:off x="7546623" y="3080450"/>
            <a:ext cx="911495" cy="929458"/>
            <a:chOff x="21063556" y="9799561"/>
            <a:chExt cx="1850709" cy="185071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FC34F3-BD1F-4777-B540-6A2C2BBF6F5F}"/>
                </a:ext>
              </a:extLst>
            </p:cNvPr>
            <p:cNvSpPr/>
            <p:nvPr/>
          </p:nvSpPr>
          <p:spPr>
            <a:xfrm>
              <a:off x="21063556" y="9799561"/>
              <a:ext cx="1850709" cy="185071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A8D096E-F275-46A3-87EA-16FB6A10DBB0}"/>
                </a:ext>
              </a:extLst>
            </p:cNvPr>
            <p:cNvGrpSpPr/>
            <p:nvPr/>
          </p:nvGrpSpPr>
          <p:grpSpPr>
            <a:xfrm>
              <a:off x="21164494" y="10206824"/>
              <a:ext cx="1477958" cy="1108786"/>
              <a:chOff x="12531543" y="8929850"/>
              <a:chExt cx="1813332" cy="1360389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905ADCA-5A68-4B7E-A479-DE335B9B0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2942272" y="8929850"/>
                <a:ext cx="1360389" cy="136038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8515EB9-440F-4C11-8048-A062BD7167C6}"/>
                  </a:ext>
                </a:extLst>
              </p:cNvPr>
              <p:cNvSpPr txBox="1"/>
              <p:nvPr/>
            </p:nvSpPr>
            <p:spPr>
              <a:xfrm>
                <a:off x="12531543" y="9159117"/>
                <a:ext cx="1813332" cy="52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kern="1700" spc="400" dirty="0">
                    <a:latin typeface="Arial" panose="020B0604020202020204" pitchFamily="34" charset="0"/>
                    <a:cs typeface="Arial" panose="020B0604020202020204" pitchFamily="34" charset="0"/>
                  </a:rPr>
                  <a:t>* * 8 7</a:t>
                </a:r>
                <a:endParaRPr lang="en-US" sz="1200" kern="1700" spc="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4" name="Arrow: Chevron 362">
            <a:extLst>
              <a:ext uri="{FF2B5EF4-FFF2-40B4-BE49-F238E27FC236}">
                <a16:creationId xmlns:a16="http://schemas.microsoft.com/office/drawing/2014/main" id="{7A4FEF98-FBBE-45F8-8256-2EE71A43E5B5}"/>
              </a:ext>
            </a:extLst>
          </p:cNvPr>
          <p:cNvSpPr/>
          <p:nvPr/>
        </p:nvSpPr>
        <p:spPr>
          <a:xfrm>
            <a:off x="2913404" y="3150845"/>
            <a:ext cx="1186234" cy="775605"/>
          </a:xfrm>
          <a:prstGeom prst="chevron">
            <a:avLst>
              <a:gd name="adj" fmla="val 17365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1DB713-C9B7-421F-83BF-368837FD561D}"/>
              </a:ext>
            </a:extLst>
          </p:cNvPr>
          <p:cNvSpPr txBox="1"/>
          <p:nvPr/>
        </p:nvSpPr>
        <p:spPr>
          <a:xfrm>
            <a:off x="3077238" y="3226338"/>
            <a:ext cx="9915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Chevron 364">
            <a:extLst>
              <a:ext uri="{FF2B5EF4-FFF2-40B4-BE49-F238E27FC236}">
                <a16:creationId xmlns:a16="http://schemas.microsoft.com/office/drawing/2014/main" id="{BA20264C-8DC6-4343-B247-1DDBAE1CF0B3}"/>
              </a:ext>
            </a:extLst>
          </p:cNvPr>
          <p:cNvSpPr/>
          <p:nvPr/>
        </p:nvSpPr>
        <p:spPr>
          <a:xfrm>
            <a:off x="4034791" y="3150845"/>
            <a:ext cx="1186234" cy="775605"/>
          </a:xfrm>
          <a:prstGeom prst="chevron">
            <a:avLst>
              <a:gd name="adj" fmla="val 17365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4F6506-266A-41A2-8D77-ACEC0ABBBBDE}"/>
              </a:ext>
            </a:extLst>
          </p:cNvPr>
          <p:cNvSpPr txBox="1"/>
          <p:nvPr/>
        </p:nvSpPr>
        <p:spPr>
          <a:xfrm>
            <a:off x="4212111" y="3226338"/>
            <a:ext cx="10227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Preprocess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streams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rrow: Chevron 366">
            <a:extLst>
              <a:ext uri="{FF2B5EF4-FFF2-40B4-BE49-F238E27FC236}">
                <a16:creationId xmlns:a16="http://schemas.microsoft.com/office/drawing/2014/main" id="{B5DFBAF1-4B26-42B2-A848-1A8ABF83E7CE}"/>
              </a:ext>
            </a:extLst>
          </p:cNvPr>
          <p:cNvSpPr/>
          <p:nvPr/>
        </p:nvSpPr>
        <p:spPr>
          <a:xfrm>
            <a:off x="5152517" y="3150845"/>
            <a:ext cx="1186234" cy="775605"/>
          </a:xfrm>
          <a:prstGeom prst="chevron">
            <a:avLst>
              <a:gd name="adj" fmla="val 17365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73BA07-37DF-4638-8442-3CF737832CC8}"/>
              </a:ext>
            </a:extLst>
          </p:cNvPr>
          <p:cNvSpPr txBox="1"/>
          <p:nvPr/>
        </p:nvSpPr>
        <p:spPr>
          <a:xfrm>
            <a:off x="5333498" y="3308411"/>
            <a:ext cx="970053" cy="4206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rrow: Chevron 368">
            <a:extLst>
              <a:ext uri="{FF2B5EF4-FFF2-40B4-BE49-F238E27FC236}">
                <a16:creationId xmlns:a16="http://schemas.microsoft.com/office/drawing/2014/main" id="{9EEFA999-AA86-4352-BB8B-358EC00AB32E}"/>
              </a:ext>
            </a:extLst>
          </p:cNvPr>
          <p:cNvSpPr/>
          <p:nvPr/>
        </p:nvSpPr>
        <p:spPr>
          <a:xfrm>
            <a:off x="6266079" y="3150845"/>
            <a:ext cx="1186234" cy="775605"/>
          </a:xfrm>
          <a:prstGeom prst="chevron">
            <a:avLst>
              <a:gd name="adj" fmla="val 17365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6E9A20-A9BC-40A3-8C1E-55F7D00D68BB}"/>
              </a:ext>
            </a:extLst>
          </p:cNvPr>
          <p:cNvSpPr txBox="1"/>
          <p:nvPr/>
        </p:nvSpPr>
        <p:spPr>
          <a:xfrm>
            <a:off x="6437422" y="3328331"/>
            <a:ext cx="975330" cy="4206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Train &amp;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classifier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rrow: Chevron 370">
            <a:extLst>
              <a:ext uri="{FF2B5EF4-FFF2-40B4-BE49-F238E27FC236}">
                <a16:creationId xmlns:a16="http://schemas.microsoft.com/office/drawing/2014/main" id="{4ECA130A-2DD2-4A28-9B90-FE099BFD650D}"/>
              </a:ext>
            </a:extLst>
          </p:cNvPr>
          <p:cNvSpPr/>
          <p:nvPr/>
        </p:nvSpPr>
        <p:spPr>
          <a:xfrm>
            <a:off x="755576" y="3150845"/>
            <a:ext cx="1186234" cy="775605"/>
          </a:xfrm>
          <a:prstGeom prst="chevron">
            <a:avLst>
              <a:gd name="adj" fmla="val 17365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AD2FD65-2E11-4FD3-87E0-36AE79E1D4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89" y="3215657"/>
            <a:ext cx="265661" cy="27089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9F14B71-E06E-492E-8C9F-82FF380C9E83}"/>
              </a:ext>
            </a:extLst>
          </p:cNvPr>
          <p:cNvGrpSpPr/>
          <p:nvPr/>
        </p:nvGrpSpPr>
        <p:grpSpPr>
          <a:xfrm>
            <a:off x="1112839" y="3581758"/>
            <a:ext cx="471709" cy="288861"/>
            <a:chOff x="14880824" y="13998223"/>
            <a:chExt cx="10668534" cy="640685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DB7C77E-48AF-4255-8FBC-AE40C6A5867E}"/>
                </a:ext>
              </a:extLst>
            </p:cNvPr>
            <p:cNvGrpSpPr/>
            <p:nvPr/>
          </p:nvGrpSpPr>
          <p:grpSpPr>
            <a:xfrm>
              <a:off x="19180943" y="13998223"/>
              <a:ext cx="6368415" cy="6406855"/>
              <a:chOff x="15240000" y="11214065"/>
              <a:chExt cx="6368415" cy="6406855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B668A6FC-F3F2-4977-AF58-673AD93DA7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588" t="-417" r="-3619" b="-42"/>
              <a:stretch/>
            </p:blipFill>
            <p:spPr>
              <a:xfrm>
                <a:off x="15240000" y="11214065"/>
                <a:ext cx="6368415" cy="6406855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B6391F-8C2D-4A17-A541-4F541622AFE5}"/>
                  </a:ext>
                </a:extLst>
              </p:cNvPr>
              <p:cNvSpPr/>
              <p:nvPr/>
            </p:nvSpPr>
            <p:spPr>
              <a:xfrm>
                <a:off x="16855440" y="12405360"/>
                <a:ext cx="3322320" cy="4008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2C8DFF8-6880-4D82-90E8-B31C0C092E2D}"/>
                </a:ext>
              </a:extLst>
            </p:cNvPr>
            <p:cNvGrpSpPr/>
            <p:nvPr/>
          </p:nvGrpSpPr>
          <p:grpSpPr>
            <a:xfrm>
              <a:off x="14880824" y="13998223"/>
              <a:ext cx="6368415" cy="6406855"/>
              <a:chOff x="15240000" y="11214065"/>
              <a:chExt cx="6368415" cy="6406855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A54D099-D656-4F1B-BB8F-C000D1166F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588" t="-417" r="-3619" b="-42"/>
              <a:stretch/>
            </p:blipFill>
            <p:spPr>
              <a:xfrm>
                <a:off x="15240000" y="11214065"/>
                <a:ext cx="6368415" cy="6406855"/>
              </a:xfrm>
              <a:prstGeom prst="rect">
                <a:avLst/>
              </a:prstGeom>
            </p:spPr>
          </p:pic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3A7B0D9-706C-4167-A485-1FBA59D82A66}"/>
                  </a:ext>
                </a:extLst>
              </p:cNvPr>
              <p:cNvSpPr/>
              <p:nvPr/>
            </p:nvSpPr>
            <p:spPr>
              <a:xfrm>
                <a:off x="16855440" y="12405360"/>
                <a:ext cx="3322320" cy="4008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8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de-DE" dirty="0" err="1"/>
              <a:t>Our</a:t>
            </a:r>
            <a:r>
              <a:rPr lang="de-DE" dirty="0"/>
              <a:t> Approach</a:t>
            </a:r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654E014-9405-42EF-BB53-A282CAAF66F8}"/>
              </a:ext>
            </a:extLst>
          </p:cNvPr>
          <p:cNvGrpSpPr/>
          <p:nvPr/>
        </p:nvGrpSpPr>
        <p:grpSpPr>
          <a:xfrm>
            <a:off x="673639" y="2398117"/>
            <a:ext cx="3312272" cy="2535282"/>
            <a:chOff x="440268" y="6373765"/>
            <a:chExt cx="10498665" cy="9645168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7380C9E-C8BF-4C3E-8A29-7239A5B81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" t="8552" r="45881" b="-158"/>
            <a:stretch/>
          </p:blipFill>
          <p:spPr>
            <a:xfrm>
              <a:off x="440268" y="6373765"/>
              <a:ext cx="10498665" cy="9645168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8681087-42D9-47A3-93E6-334943A470A0}"/>
                </a:ext>
              </a:extLst>
            </p:cNvPr>
            <p:cNvSpPr/>
            <p:nvPr/>
          </p:nvSpPr>
          <p:spPr>
            <a:xfrm>
              <a:off x="846667" y="6373765"/>
              <a:ext cx="10092266" cy="9167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C836E4FE-58CB-47FF-8F07-091941C22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9" t="8552" r="20935" b="4380"/>
          <a:stretch/>
        </p:blipFill>
        <p:spPr>
          <a:xfrm>
            <a:off x="806991" y="2398116"/>
            <a:ext cx="2763453" cy="2409711"/>
          </a:xfrm>
          <a:prstGeom prst="rect">
            <a:avLst/>
          </a:prstGeom>
        </p:spPr>
      </p:pic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62096248-2767-481D-92D2-0977A6C1072F}"/>
              </a:ext>
            </a:extLst>
          </p:cNvPr>
          <p:cNvSpPr/>
          <p:nvPr/>
        </p:nvSpPr>
        <p:spPr>
          <a:xfrm rot="5400000">
            <a:off x="3390417" y="3505300"/>
            <a:ext cx="2013112" cy="14244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3E45D89-C141-484C-8A26-E2625D6649A2}"/>
              </a:ext>
            </a:extLst>
          </p:cNvPr>
          <p:cNvSpPr txBox="1"/>
          <p:nvPr/>
        </p:nvSpPr>
        <p:spPr>
          <a:xfrm>
            <a:off x="1165991" y="5218216"/>
            <a:ext cx="18702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B2B6ED3-84EC-4F2B-A3F2-501C291EC982}"/>
              </a:ext>
            </a:extLst>
          </p:cNvPr>
          <p:cNvSpPr/>
          <p:nvPr/>
        </p:nvSpPr>
        <p:spPr>
          <a:xfrm>
            <a:off x="797360" y="1927026"/>
            <a:ext cx="28115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classified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FC1E154-1319-4C72-807C-682337002772}"/>
              </a:ext>
            </a:extLst>
          </p:cNvPr>
          <p:cNvSpPr/>
          <p:nvPr/>
        </p:nvSpPr>
        <p:spPr>
          <a:xfrm>
            <a:off x="806992" y="1751176"/>
            <a:ext cx="281159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9AB1152-6225-4979-AD07-7E4C65D3475E}"/>
              </a:ext>
            </a:extLst>
          </p:cNvPr>
          <p:cNvSpPr/>
          <p:nvPr/>
        </p:nvSpPr>
        <p:spPr>
          <a:xfrm>
            <a:off x="5222732" y="1759700"/>
            <a:ext cx="280362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This work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01816" y="2411925"/>
            <a:ext cx="3294232" cy="2521474"/>
            <a:chOff x="5399831" y="2591603"/>
            <a:chExt cx="2767126" cy="2118016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44F65B1-32B8-4D53-B9D1-19A45C4ED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9" t="8553" r="55810" b="4380"/>
            <a:stretch/>
          </p:blipFill>
          <p:spPr>
            <a:xfrm>
              <a:off x="5596732" y="2591603"/>
              <a:ext cx="395500" cy="2013111"/>
            </a:xfrm>
            <a:prstGeom prst="rect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0257408-9AA9-4606-A7F1-FC1AC8468740}"/>
                </a:ext>
              </a:extLst>
            </p:cNvPr>
            <p:cNvGrpSpPr/>
            <p:nvPr/>
          </p:nvGrpSpPr>
          <p:grpSpPr>
            <a:xfrm>
              <a:off x="5399831" y="2591603"/>
              <a:ext cx="2767126" cy="2118016"/>
              <a:chOff x="18267774" y="6373765"/>
              <a:chExt cx="10498665" cy="9645168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49A0A6E9-04F8-4A72-9B50-5F3C743D0B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" t="8552" r="45881" b="-158"/>
              <a:stretch/>
            </p:blipFill>
            <p:spPr>
              <a:xfrm>
                <a:off x="18267774" y="6373765"/>
                <a:ext cx="10498665" cy="9645168"/>
              </a:xfrm>
              <a:prstGeom prst="rect">
                <a:avLst/>
              </a:prstGeom>
            </p:spPr>
          </p:pic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8596B5B-ED11-472A-A9B3-0E61E17C5C48}"/>
                  </a:ext>
                </a:extLst>
              </p:cNvPr>
              <p:cNvSpPr/>
              <p:nvPr/>
            </p:nvSpPr>
            <p:spPr>
              <a:xfrm>
                <a:off x="18674172" y="6373765"/>
                <a:ext cx="10092267" cy="9167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44933D-8177-4142-8749-830548CB3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81" t="8672" r="46501" b="4261"/>
            <a:stretch/>
          </p:blipFill>
          <p:spPr>
            <a:xfrm>
              <a:off x="6184091" y="2591603"/>
              <a:ext cx="345761" cy="201311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A70CB39-85CD-4FA5-BB43-25D7DBAE3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66" t="6466" r="35116" b="6466"/>
            <a:stretch/>
          </p:blipFill>
          <p:spPr>
            <a:xfrm>
              <a:off x="6712582" y="2591603"/>
              <a:ext cx="345761" cy="201311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EFAE392-E25F-4E2B-80B0-6A2D77A4B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31" t="6466" r="25251" b="6466"/>
            <a:stretch/>
          </p:blipFill>
          <p:spPr>
            <a:xfrm>
              <a:off x="7239802" y="2591603"/>
              <a:ext cx="345761" cy="201311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F7ECA87-5F95-4178-86A3-7344F1D8F2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9" t="8553" r="55810" b="4380"/>
            <a:stretch/>
          </p:blipFill>
          <p:spPr>
            <a:xfrm>
              <a:off x="5669398" y="2664270"/>
              <a:ext cx="368811" cy="1940444"/>
            </a:xfrm>
            <a:prstGeom prst="rect">
              <a:avLst/>
            </a:prstGeom>
          </p:spPr>
        </p:pic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0926BBC9-EA57-4295-868B-8D432BCDA4A4}"/>
              </a:ext>
            </a:extLst>
          </p:cNvPr>
          <p:cNvSpPr/>
          <p:nvPr/>
        </p:nvSpPr>
        <p:spPr>
          <a:xfrm>
            <a:off x="5222732" y="1935550"/>
            <a:ext cx="28036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Keys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classified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individually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639" y="4987383"/>
            <a:ext cx="3900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baseline="0" dirty="0">
                <a:solidFill>
                  <a:srgbClr val="FF0000"/>
                </a:solidFill>
                <a:latin typeface="+mn-lt"/>
              </a:rPr>
              <a:t>10,000 </a:t>
            </a:r>
            <a:r>
              <a:rPr lang="en-US" sz="1400" baseline="0" dirty="0">
                <a:solidFill>
                  <a:srgbClr val="FF0000"/>
                </a:solidFill>
                <a:latin typeface="+mn-lt"/>
              </a:rPr>
              <a:t>classes </a:t>
            </a:r>
            <a:r>
              <a:rPr lang="en-US" sz="1400" baseline="0" dirty="0">
                <a:latin typeface="+mn-lt"/>
              </a:rPr>
              <a:t>trainable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aseline="0" dirty="0">
                <a:solidFill>
                  <a:srgbClr val="FF0000"/>
                </a:solidFill>
                <a:latin typeface="+mn-lt"/>
              </a:rPr>
              <a:t>50 </a:t>
            </a:r>
            <a:r>
              <a:rPr lang="en-US" sz="1400" baseline="0" dirty="0">
                <a:latin typeface="+mn-lt"/>
              </a:rPr>
              <a:t>combinations trained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aseline="0" dirty="0">
                <a:latin typeface="+mn-lt"/>
              </a:rPr>
              <a:t>Tested with training data</a:t>
            </a:r>
            <a:r>
              <a:rPr lang="de-DE" sz="1400" baseline="0" dirty="0">
                <a:latin typeface="+mn-lt"/>
              </a:rPr>
              <a:t> </a:t>
            </a:r>
            <a:endParaRPr lang="en-US" sz="1400" baseline="0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901816" y="4987383"/>
            <a:ext cx="3900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baseline="0" dirty="0">
                <a:solidFill>
                  <a:srgbClr val="00B050"/>
                </a:solidFill>
                <a:latin typeface="+mn-lt"/>
              </a:rPr>
              <a:t>10</a:t>
            </a:r>
            <a:r>
              <a:rPr lang="de-DE" sz="1400" baseline="0" dirty="0">
                <a:latin typeface="+mn-lt"/>
              </a:rPr>
              <a:t> </a:t>
            </a:r>
            <a:r>
              <a:rPr lang="de-DE" sz="1400" baseline="0" dirty="0" err="1">
                <a:latin typeface="+mn-lt"/>
              </a:rPr>
              <a:t>classes</a:t>
            </a:r>
            <a:r>
              <a:rPr lang="de-DE" sz="1400" baseline="0" dirty="0">
                <a:latin typeface="+mn-lt"/>
              </a:rPr>
              <a:t> </a:t>
            </a:r>
            <a:r>
              <a:rPr lang="de-DE" sz="1400" baseline="0" dirty="0" err="1">
                <a:latin typeface="+mn-lt"/>
              </a:rPr>
              <a:t>trainable</a:t>
            </a:r>
            <a:endParaRPr lang="de-DE" sz="1400" baseline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baseline="0" dirty="0">
                <a:solidFill>
                  <a:srgbClr val="00B050"/>
                </a:solidFill>
                <a:latin typeface="+mn-lt"/>
              </a:rPr>
              <a:t>10,000</a:t>
            </a:r>
            <a:r>
              <a:rPr lang="de-DE" sz="1400" baseline="0" dirty="0">
                <a:latin typeface="+mn-lt"/>
              </a:rPr>
              <a:t> </a:t>
            </a:r>
            <a:r>
              <a:rPr lang="de-DE" sz="1400" baseline="0" dirty="0" err="1">
                <a:latin typeface="+mn-lt"/>
              </a:rPr>
              <a:t>combinations</a:t>
            </a:r>
            <a:r>
              <a:rPr lang="de-DE" sz="1400" baseline="0" dirty="0">
                <a:latin typeface="+mn-lt"/>
              </a:rPr>
              <a:t> </a:t>
            </a:r>
            <a:r>
              <a:rPr lang="de-DE" sz="1400" baseline="0" dirty="0" err="1">
                <a:latin typeface="+mn-lt"/>
              </a:rPr>
              <a:t>classifiable</a:t>
            </a:r>
            <a:endParaRPr lang="de-DE" sz="1400" baseline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baseline="0" dirty="0">
                <a:latin typeface="+mn-lt"/>
              </a:rPr>
              <a:t>Separate </a:t>
            </a:r>
            <a:r>
              <a:rPr lang="de-DE" sz="1400" baseline="0" dirty="0" err="1">
                <a:latin typeface="+mn-lt"/>
              </a:rPr>
              <a:t>testing</a:t>
            </a:r>
            <a:r>
              <a:rPr lang="de-DE" sz="1400" baseline="0" dirty="0">
                <a:latin typeface="+mn-lt"/>
              </a:rPr>
              <a:t> </a:t>
            </a:r>
            <a:r>
              <a:rPr lang="de-DE" sz="1400" baseline="0" dirty="0" err="1">
                <a:latin typeface="+mn-lt"/>
              </a:rPr>
              <a:t>with</a:t>
            </a:r>
            <a:r>
              <a:rPr lang="de-DE" sz="1400" baseline="0" dirty="0">
                <a:latin typeface="+mn-lt"/>
              </a:rPr>
              <a:t> ~500 </a:t>
            </a:r>
            <a:r>
              <a:rPr lang="de-DE" sz="1400" baseline="0" dirty="0" err="1">
                <a:latin typeface="+mn-lt"/>
              </a:rPr>
              <a:t>recordings</a:t>
            </a:r>
            <a:endParaRPr lang="de-DE" sz="140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2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UPowerpointTemplate_Aug2010">
  <a:themeElements>
    <a:clrScheme name="NTU Corp Colors (Deep Red)">
      <a:dk1>
        <a:srgbClr val="262626"/>
      </a:dk1>
      <a:lt1>
        <a:sysClr val="window" lastClr="FFFFFF"/>
      </a:lt1>
      <a:dk2>
        <a:srgbClr val="1F497D"/>
      </a:dk2>
      <a:lt2>
        <a:srgbClr val="C7C7C7"/>
      </a:lt2>
      <a:accent1>
        <a:srgbClr val="C60C30"/>
      </a:accent1>
      <a:accent2>
        <a:srgbClr val="003478"/>
      </a:accent2>
      <a:accent3>
        <a:srgbClr val="C49000"/>
      </a:accent3>
      <a:accent4>
        <a:srgbClr val="7A071E"/>
      </a:accent4>
      <a:accent5>
        <a:srgbClr val="0055C4"/>
      </a:accent5>
      <a:accent6>
        <a:srgbClr val="786C00"/>
      </a:accent6>
      <a:hlink>
        <a:srgbClr val="FFFF00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CAA0B73F149448271D63BB03AD730" ma:contentTypeVersion="5" ma:contentTypeDescription="Create a new document." ma:contentTypeScope="" ma:versionID="b290d9ff40604638252d9cb25ee5ceca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ef5a757df9820f21daa5af3d769eb3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9" nillable="true" ma:displayName="Picture Width" ma:internalName="ImageWidth" ma:readOnly="true">
      <xsd:simpleType>
        <xsd:restriction base="dms:Unknown"/>
      </xsd:simpleType>
    </xsd:element>
    <xsd:element name="ImageHeight" ma:index="10" nillable="true" ma:displayName="Picture Height" ma:internalName="ImageHeight" ma:readOnly="true">
      <xsd:simpleType>
        <xsd:restriction base="dms:Unknown"/>
      </xsd:simpleType>
    </xsd:element>
    <xsd:element name="PublishingStartDate" ma:index="12" nillable="true" ma:displayName="Scheduling Start Date" ma:internalName="PublishingStartDate">
      <xsd:simpleType>
        <xsd:restriction base="dms:Unknown"/>
      </xsd:simpleType>
    </xsd:element>
    <xsd:element name="PublishingExpirationDate" ma:index="13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7A5C918-7A92-4AE6-B968-B331F20F32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F798EE-C5FF-473C-B97A-98BB904205A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05895CA-08B8-45E6-9A7F-EF4FF3C84F50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84142808-A5A1-48C7-96CA-2ED05D36B7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NTUPowerpointTemplate_Aug2010</Template>
  <TotalTime>58</TotalTime>
  <Words>346</Words>
  <Application>Microsoft Office PowerPoint</Application>
  <PresentationFormat>On-screen Show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Ara</vt:lpstr>
      <vt:lpstr>Arial</vt:lpstr>
      <vt:lpstr>Calibri</vt:lpstr>
      <vt:lpstr>Helvetica Neue</vt:lpstr>
      <vt:lpstr>NTUPowerpointTemplate_Aug2010</vt:lpstr>
      <vt:lpstr>There Goes Your PIN Exploiting Smartphone Sensor Fusion Under Single and Cross User Setting</vt:lpstr>
      <vt:lpstr>Background</vt:lpstr>
      <vt:lpstr>Background</vt:lpstr>
      <vt:lpstr>Background</vt:lpstr>
      <vt:lpstr>Background</vt:lpstr>
      <vt:lpstr>Background</vt:lpstr>
      <vt:lpstr>Scenario</vt:lpstr>
      <vt:lpstr>Implementation</vt:lpstr>
      <vt:lpstr>Our Approach</vt:lpstr>
      <vt:lpstr>Sensor Success &amp; Algorithmic Performance*</vt:lpstr>
      <vt:lpstr>Optimization &amp; Insights*</vt:lpstr>
      <vt:lpstr>Further Applications</vt:lpstr>
      <vt:lpstr>Implications of AI on Mobile Security</vt:lpstr>
      <vt:lpstr>Countermeasures</vt:lpstr>
      <vt:lpstr>Thank You!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(Verdana font size 28, bold)</dc:title>
  <dc:creator>Axel Poschmann</dc:creator>
  <cp:lastModifiedBy>Berend, David</cp:lastModifiedBy>
  <cp:revision>880</cp:revision>
  <dcterms:created xsi:type="dcterms:W3CDTF">2010-12-30T06:58:24Z</dcterms:created>
  <dcterms:modified xsi:type="dcterms:W3CDTF">2018-09-24T11:49:07Z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0x0101005FACAA0B73F149448271D63BB03AD730</vt:lpwstr>
  </property>
</Properties>
</file>