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1"/>
  </p:notesMasterIdLst>
  <p:sldIdLst>
    <p:sldId id="256" r:id="rId2"/>
    <p:sldId id="276" r:id="rId3"/>
    <p:sldId id="257" r:id="rId4"/>
    <p:sldId id="258" r:id="rId5"/>
    <p:sldId id="274" r:id="rId6"/>
    <p:sldId id="288" r:id="rId7"/>
    <p:sldId id="289" r:id="rId8"/>
    <p:sldId id="290" r:id="rId9"/>
    <p:sldId id="275" r:id="rId10"/>
    <p:sldId id="259" r:id="rId11"/>
    <p:sldId id="260" r:id="rId12"/>
    <p:sldId id="287" r:id="rId13"/>
    <p:sldId id="268" r:id="rId14"/>
    <p:sldId id="263" r:id="rId15"/>
    <p:sldId id="277" r:id="rId16"/>
    <p:sldId id="278" r:id="rId17"/>
    <p:sldId id="282" r:id="rId18"/>
    <p:sldId id="279" r:id="rId19"/>
    <p:sldId id="261" r:id="rId20"/>
    <p:sldId id="262" r:id="rId21"/>
    <p:sldId id="283" r:id="rId22"/>
    <p:sldId id="304" r:id="rId23"/>
    <p:sldId id="280" r:id="rId24"/>
    <p:sldId id="281" r:id="rId25"/>
    <p:sldId id="284" r:id="rId26"/>
    <p:sldId id="285" r:id="rId27"/>
    <p:sldId id="286" r:id="rId28"/>
    <p:sldId id="267" r:id="rId29"/>
    <p:sldId id="291" r:id="rId30"/>
    <p:sldId id="303" r:id="rId31"/>
    <p:sldId id="265" r:id="rId32"/>
    <p:sldId id="292" r:id="rId33"/>
    <p:sldId id="293" r:id="rId34"/>
    <p:sldId id="294" r:id="rId35"/>
    <p:sldId id="264" r:id="rId36"/>
    <p:sldId id="296" r:id="rId37"/>
    <p:sldId id="295" r:id="rId38"/>
    <p:sldId id="297" r:id="rId39"/>
    <p:sldId id="298" r:id="rId40"/>
    <p:sldId id="299" r:id="rId41"/>
    <p:sldId id="266" r:id="rId42"/>
    <p:sldId id="269" r:id="rId43"/>
    <p:sldId id="300" r:id="rId44"/>
    <p:sldId id="301" r:id="rId45"/>
    <p:sldId id="305" r:id="rId46"/>
    <p:sldId id="302" r:id="rId47"/>
    <p:sldId id="270" r:id="rId48"/>
    <p:sldId id="271" r:id="rId49"/>
    <p:sldId id="273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D88D1E"/>
    <a:srgbClr val="5687A0"/>
    <a:srgbClr val="2CCA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80982" autoAdjust="0"/>
  </p:normalViewPr>
  <p:slideViewPr>
    <p:cSldViewPr snapToGrid="0">
      <p:cViewPr varScale="1">
        <p:scale>
          <a:sx n="84" d="100"/>
          <a:sy n="84" d="100"/>
        </p:scale>
        <p:origin x="9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9EA08-F317-422A-9D7F-CB446E3656A1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3023C-B6DB-4594-B719-561D3AF59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80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05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3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21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51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23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47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10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62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22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956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11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74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889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818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2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605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107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548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225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506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970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00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94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827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413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478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90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236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408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036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546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463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83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622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227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509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667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244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862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858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28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145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549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65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55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32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36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83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3023C-B6DB-4594-B719-561D3AF59F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26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brandonw.net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youtube.com/ti83programme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Race to Secure Texas Instruments Graphing Calculators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Brandon Wilson</a:t>
            </a:r>
          </a:p>
        </p:txBody>
      </p:sp>
    </p:spTree>
    <p:extLst>
      <p:ext uri="{BB962C8B-B14F-4D97-AF65-F5344CB8AC3E}">
        <p14:creationId xmlns:p14="http://schemas.microsoft.com/office/powerpoint/2010/main" val="4229691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Motorola 68k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968" y="1859194"/>
            <a:ext cx="10667730" cy="450815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TI-92</a:t>
            </a:r>
          </a:p>
          <a:p>
            <a:r>
              <a:rPr lang="en-US" dirty="0"/>
              <a:t>TI-92 II</a:t>
            </a:r>
          </a:p>
          <a:p>
            <a:pPr lvl="1"/>
            <a:r>
              <a:rPr lang="en-US" dirty="0"/>
              <a:t>Also sold expansion modules (TI-92 E, TI-92 II) to convert original TI-92</a:t>
            </a:r>
          </a:p>
          <a:p>
            <a:pPr lvl="2"/>
            <a:r>
              <a:rPr lang="en-US" dirty="0"/>
              <a:t>Essentially just more RAM and language selections</a:t>
            </a:r>
          </a:p>
          <a:p>
            <a:r>
              <a:rPr lang="en-US" dirty="0"/>
              <a:t>TI-89 (contains Flash chip and OS/application upgradeability)</a:t>
            </a:r>
          </a:p>
          <a:p>
            <a:r>
              <a:rPr lang="en-US" dirty="0"/>
              <a:t>TI-92 Plus module (converted TI-92 to TI-92 Plus)</a:t>
            </a:r>
          </a:p>
          <a:p>
            <a:pPr lvl="1"/>
            <a:r>
              <a:rPr lang="en-US" dirty="0"/>
              <a:t>Added Flash chip, changed it to an entirely different calculator</a:t>
            </a:r>
          </a:p>
          <a:p>
            <a:r>
              <a:rPr lang="en-US" dirty="0"/>
              <a:t>TI-92 Plus</a:t>
            </a:r>
          </a:p>
          <a:p>
            <a:pPr lvl="1"/>
            <a:r>
              <a:rPr lang="en-US" dirty="0"/>
              <a:t>TI-92 with Plus module integrated within it)</a:t>
            </a:r>
          </a:p>
          <a:p>
            <a:r>
              <a:rPr lang="en-US" dirty="0"/>
              <a:t>Voyage 200 (same as TI-92 Plus)</a:t>
            </a:r>
          </a:p>
          <a:p>
            <a:r>
              <a:rPr lang="en-US" dirty="0"/>
              <a:t>TI-89 Titanium</a:t>
            </a:r>
          </a:p>
          <a:p>
            <a:pPr lvl="1"/>
            <a:r>
              <a:rPr lang="en-US" dirty="0"/>
              <a:t>Added USB port, minor hardware changes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513" y="4435840"/>
            <a:ext cx="3804206" cy="21608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62" y="4479207"/>
            <a:ext cx="3092000" cy="2074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62" y="1048215"/>
            <a:ext cx="1574896" cy="3311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985" y="1048215"/>
            <a:ext cx="1550375" cy="331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94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TI-</a:t>
            </a:r>
            <a:r>
              <a:rPr lang="en-US" dirty="0" err="1"/>
              <a:t>Nspire</a:t>
            </a:r>
            <a:r>
              <a:rPr lang="en-US" dirty="0"/>
              <a:t> models (ARM)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17361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TI-</a:t>
            </a:r>
            <a:r>
              <a:rPr lang="en-US" dirty="0" err="1"/>
              <a:t>Nspire</a:t>
            </a:r>
            <a:r>
              <a:rPr lang="en-US" dirty="0"/>
              <a:t> (not </a:t>
            </a:r>
            <a:r>
              <a:rPr lang="en-US" dirty="0" err="1"/>
              <a:t>NSpire</a:t>
            </a:r>
            <a:r>
              <a:rPr lang="en-US" dirty="0"/>
              <a:t>, </a:t>
            </a:r>
            <a:r>
              <a:rPr lang="en-US" dirty="0" err="1"/>
              <a:t>nSpire</a:t>
            </a:r>
            <a:r>
              <a:rPr lang="en-US" dirty="0"/>
              <a:t>, </a:t>
            </a:r>
            <a:r>
              <a:rPr lang="en-US" dirty="0" err="1"/>
              <a:t>nspire</a:t>
            </a:r>
            <a:r>
              <a:rPr lang="en-US" dirty="0"/>
              <a:t>, Inspire, etc.)</a:t>
            </a:r>
          </a:p>
          <a:p>
            <a:pPr lvl="1"/>
            <a:r>
              <a:rPr lang="en-US" dirty="0"/>
              <a:t>Different swappable keypads (84+, </a:t>
            </a:r>
            <a:r>
              <a:rPr lang="en-US" dirty="0" err="1"/>
              <a:t>ClickPad</a:t>
            </a:r>
            <a:r>
              <a:rPr lang="en-US" dirty="0"/>
              <a:t>, </a:t>
            </a:r>
            <a:r>
              <a:rPr lang="en-US" dirty="0" err="1"/>
              <a:t>TouchPad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TI-84 Plus emulation mode with 84+ keypad</a:t>
            </a:r>
          </a:p>
          <a:p>
            <a:pPr lvl="1"/>
            <a:r>
              <a:rPr lang="en-US" dirty="0"/>
              <a:t>Both non-CAS and CAS versions</a:t>
            </a:r>
          </a:p>
          <a:p>
            <a:r>
              <a:rPr lang="en-US" dirty="0"/>
              <a:t>TI-</a:t>
            </a:r>
            <a:r>
              <a:rPr lang="en-US" dirty="0" err="1"/>
              <a:t>Nspire</a:t>
            </a:r>
            <a:r>
              <a:rPr lang="en-US" dirty="0"/>
              <a:t> CX</a:t>
            </a:r>
          </a:p>
          <a:p>
            <a:pPr lvl="1"/>
            <a:r>
              <a:rPr lang="en-US" dirty="0"/>
              <a:t>Color LCDs</a:t>
            </a:r>
          </a:p>
          <a:p>
            <a:pPr lvl="1"/>
            <a:r>
              <a:rPr lang="en-US" dirty="0"/>
              <a:t>Both non-CAS and CAS versions</a:t>
            </a:r>
          </a:p>
          <a:p>
            <a:pPr lvl="1"/>
            <a:r>
              <a:rPr lang="en-US" dirty="0"/>
              <a:t>Chinese variants (slightly less memory)</a:t>
            </a:r>
          </a:p>
          <a:p>
            <a:r>
              <a:rPr lang="en-US" dirty="0"/>
              <a:t>Completely locked down (no native code)</a:t>
            </a:r>
          </a:p>
          <a:p>
            <a:pPr lvl="1"/>
            <a:r>
              <a:rPr lang="en-US" dirty="0" err="1"/>
              <a:t>Ndless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591" y="312896"/>
            <a:ext cx="1923546" cy="3579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44" y="324044"/>
            <a:ext cx="1923546" cy="3579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497" y="3798468"/>
            <a:ext cx="1341236" cy="2658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765" y="3756762"/>
            <a:ext cx="1418018" cy="28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7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eZ80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061" y="2097087"/>
            <a:ext cx="10656578" cy="414759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TI-84 Plus CE</a:t>
            </a:r>
          </a:p>
          <a:p>
            <a:pPr lvl="1"/>
            <a:r>
              <a:rPr lang="en-US" dirty="0"/>
              <a:t>eZ80 – 24-bit addressing, Z80 backwards compatibility</a:t>
            </a:r>
          </a:p>
          <a:p>
            <a:pPr lvl="2"/>
            <a:r>
              <a:rPr lang="en-US" dirty="0"/>
              <a:t>Completely new ASIC (and security design)</a:t>
            </a:r>
          </a:p>
          <a:p>
            <a:pPr lvl="1"/>
            <a:r>
              <a:rPr lang="en-US" dirty="0"/>
              <a:t>Flat memory model instead of paging/bank switching</a:t>
            </a:r>
          </a:p>
          <a:p>
            <a:pPr lvl="1"/>
            <a:r>
              <a:rPr lang="en-US" dirty="0"/>
              <a:t>Color LCD</a:t>
            </a:r>
          </a:p>
          <a:p>
            <a:r>
              <a:rPr lang="en-US" dirty="0"/>
              <a:t>TI-83 Premium CE</a:t>
            </a:r>
          </a:p>
          <a:p>
            <a:pPr lvl="1"/>
            <a:r>
              <a:rPr lang="en-US" dirty="0"/>
              <a:t>European-only</a:t>
            </a:r>
          </a:p>
          <a:p>
            <a:pPr lvl="1"/>
            <a:r>
              <a:rPr lang="en-US" dirty="0"/>
              <a:t>Exact math engine</a:t>
            </a:r>
          </a:p>
          <a:p>
            <a:r>
              <a:rPr lang="en-US" dirty="0"/>
              <a:t>TI-84 Plus CE-T</a:t>
            </a:r>
          </a:p>
          <a:p>
            <a:pPr lvl="1"/>
            <a:r>
              <a:rPr lang="en-US" dirty="0"/>
              <a:t>European version of TI-84 Plus 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02" y="1873404"/>
            <a:ext cx="1969799" cy="4192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075" y="1845856"/>
            <a:ext cx="2100770" cy="447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84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 things you can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6876" y="1948404"/>
            <a:ext cx="10511612" cy="430743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USB host communication</a:t>
            </a:r>
          </a:p>
          <a:p>
            <a:pPr lvl="1"/>
            <a:r>
              <a:rPr lang="en-US" dirty="0"/>
              <a:t>Bluetooth adapters</a:t>
            </a:r>
          </a:p>
          <a:p>
            <a:pPr lvl="1"/>
            <a:r>
              <a:rPr lang="en-US" dirty="0"/>
              <a:t>Serial adapters</a:t>
            </a:r>
          </a:p>
          <a:p>
            <a:pPr lvl="1"/>
            <a:r>
              <a:rPr lang="en-US" dirty="0"/>
              <a:t>Wi-Fi adapters</a:t>
            </a:r>
          </a:p>
          <a:p>
            <a:pPr lvl="1"/>
            <a:r>
              <a:rPr lang="en-US" dirty="0"/>
              <a:t>USB flash drives, hard drives, floppy drives, …</a:t>
            </a:r>
          </a:p>
          <a:p>
            <a:pPr lvl="1"/>
            <a:r>
              <a:rPr lang="en-US" dirty="0"/>
              <a:t>Keyboards and mice</a:t>
            </a:r>
          </a:p>
          <a:p>
            <a:r>
              <a:rPr lang="en-US" dirty="0"/>
              <a:t>PS3 jailbreak (abuse of USB protocol)</a:t>
            </a:r>
          </a:p>
          <a:p>
            <a:r>
              <a:rPr lang="en-US" dirty="0"/>
              <a:t>USB device simulation</a:t>
            </a:r>
          </a:p>
          <a:p>
            <a:pPr lvl="1"/>
            <a:r>
              <a:rPr lang="en-US" dirty="0" err="1"/>
              <a:t>Skylanders</a:t>
            </a:r>
            <a:r>
              <a:rPr lang="en-US" dirty="0"/>
              <a:t>: </a:t>
            </a:r>
            <a:r>
              <a:rPr lang="en-US" dirty="0" err="1"/>
              <a:t>Spyro’s</a:t>
            </a:r>
            <a:r>
              <a:rPr lang="en-US" dirty="0"/>
              <a:t> Adventure</a:t>
            </a:r>
          </a:p>
          <a:p>
            <a:pPr lvl="1"/>
            <a:r>
              <a:rPr lang="en-US" dirty="0"/>
              <a:t>Disney Infinity</a:t>
            </a:r>
          </a:p>
          <a:p>
            <a:pPr lvl="1"/>
            <a:r>
              <a:rPr lang="en-US" dirty="0"/>
              <a:t>Lego Dimensions</a:t>
            </a:r>
          </a:p>
          <a:p>
            <a:pPr lvl="1"/>
            <a:r>
              <a:rPr lang="en-US" dirty="0"/>
              <a:t>Bootable USB flash drive</a:t>
            </a:r>
          </a:p>
          <a:p>
            <a:pPr lvl="1"/>
            <a:r>
              <a:rPr lang="en-US" dirty="0"/>
              <a:t>Keyboards and mice</a:t>
            </a:r>
          </a:p>
        </p:txBody>
      </p:sp>
    </p:spTree>
    <p:extLst>
      <p:ext uri="{BB962C8B-B14F-4D97-AF65-F5344CB8AC3E}">
        <p14:creationId xmlns:p14="http://schemas.microsoft.com/office/powerpoint/2010/main" val="4213937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have security in calculators?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3816776"/>
          </a:xfrm>
        </p:spPr>
        <p:txBody>
          <a:bodyPr>
            <a:normAutofit/>
          </a:bodyPr>
          <a:lstStyle/>
          <a:p>
            <a:r>
              <a:rPr lang="en-US" dirty="0"/>
              <a:t>Non-free Flash applications</a:t>
            </a:r>
          </a:p>
          <a:p>
            <a:pPr lvl="1"/>
            <a:r>
              <a:rPr lang="en-US" dirty="0"/>
              <a:t>Games, enhanced math capabilities, other functionality (organizer, periodic table, etc.)</a:t>
            </a:r>
          </a:p>
          <a:p>
            <a:pPr lvl="1"/>
            <a:r>
              <a:rPr lang="en-US" dirty="0"/>
              <a:t>Creators wouldn’t want these applications copied for free</a:t>
            </a:r>
          </a:p>
          <a:p>
            <a:r>
              <a:rPr lang="en-US" dirty="0"/>
              <a:t>Anti-cheating functionality</a:t>
            </a:r>
          </a:p>
          <a:p>
            <a:pPr lvl="1"/>
            <a:r>
              <a:rPr lang="en-US" dirty="0"/>
              <a:t>Disable certain math functions during tests</a:t>
            </a:r>
          </a:p>
          <a:p>
            <a:pPr lvl="1"/>
            <a:r>
              <a:rPr lang="en-US" dirty="0"/>
              <a:t>Prevent accessing notes/helper programs during tests</a:t>
            </a:r>
          </a:p>
          <a:p>
            <a:r>
              <a:rPr lang="en-US" dirty="0"/>
              <a:t>Prevent tampering of operating system</a:t>
            </a:r>
          </a:p>
          <a:p>
            <a:pPr lvl="1"/>
            <a:r>
              <a:rPr lang="en-US" dirty="0"/>
              <a:t>We could make a better OS than TI’s in terms of math, performance, etc.</a:t>
            </a:r>
          </a:p>
        </p:txBody>
      </p:sp>
    </p:spTree>
    <p:extLst>
      <p:ext uri="{BB962C8B-B14F-4D97-AF65-F5344CB8AC3E}">
        <p14:creationId xmlns:p14="http://schemas.microsoft.com/office/powerpoint/2010/main" val="1056446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Players in Security Race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385023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Texas Instruments</a:t>
            </a:r>
          </a:p>
          <a:p>
            <a:pPr lvl="1"/>
            <a:r>
              <a:rPr lang="en-US" dirty="0"/>
              <a:t>Pressure from educational institutions/teachers</a:t>
            </a:r>
          </a:p>
          <a:p>
            <a:pPr lvl="1"/>
            <a:r>
              <a:rPr lang="en-US" dirty="0"/>
              <a:t>Prevent cheating during tests, games during class</a:t>
            </a:r>
          </a:p>
          <a:p>
            <a:pPr lvl="1"/>
            <a:r>
              <a:rPr lang="en-US" dirty="0" err="1"/>
              <a:t>TestGuard</a:t>
            </a:r>
            <a:endParaRPr lang="en-US" dirty="0"/>
          </a:p>
          <a:p>
            <a:pPr lvl="1"/>
            <a:r>
              <a:rPr lang="en-US" dirty="0"/>
              <a:t>Press-to-Test</a:t>
            </a:r>
          </a:p>
          <a:p>
            <a:r>
              <a:rPr lang="en-US" dirty="0"/>
              <a:t>The user community</a:t>
            </a:r>
          </a:p>
          <a:p>
            <a:pPr lvl="1"/>
            <a:r>
              <a:rPr lang="en-US" dirty="0"/>
              <a:t>Maintain control over hardware we own</a:t>
            </a:r>
          </a:p>
          <a:p>
            <a:pPr lvl="1"/>
            <a:r>
              <a:rPr lang="en-US" dirty="0"/>
              <a:t>New OSes/math functionality, games, repurposing hardware (USB, Wi-Fi), …</a:t>
            </a:r>
          </a:p>
          <a:p>
            <a:r>
              <a:rPr lang="en-US" dirty="0"/>
              <a:t>Let’s dig in</a:t>
            </a:r>
          </a:p>
        </p:txBody>
      </p:sp>
    </p:spTree>
    <p:extLst>
      <p:ext uri="{BB962C8B-B14F-4D97-AF65-F5344CB8AC3E}">
        <p14:creationId xmlns:p14="http://schemas.microsoft.com/office/powerpoint/2010/main" val="842551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Z80 Model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141412" y="1773044"/>
            <a:ext cx="6943222" cy="453854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408020" y="1773045"/>
            <a:ext cx="2639391" cy="4538546"/>
          </a:xfrm>
          <a:prstGeom prst="roundRect">
            <a:avLst/>
          </a:prstGeom>
          <a:solidFill>
            <a:srgbClr val="D88D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742556" y="1951462"/>
            <a:ext cx="1951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Flash Chip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7652" y="1951462"/>
            <a:ext cx="1750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ASIC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50380" y="2474682"/>
            <a:ext cx="5843240" cy="1049103"/>
          </a:xfrm>
          <a:prstGeom prst="roundRect">
            <a:avLst/>
          </a:prstGeom>
          <a:solidFill>
            <a:srgbClr val="5687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85666" y="2737623"/>
            <a:ext cx="2854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I/O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650380" y="3748980"/>
            <a:ext cx="2087272" cy="2194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CPU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6MHz or 15MHz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014439" y="3786726"/>
            <a:ext cx="3479181" cy="21946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RAM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32KB or 48KB or 128KB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43278" y="3077737"/>
            <a:ext cx="15277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1MB</a:t>
            </a:r>
          </a:p>
          <a:p>
            <a:pPr algn="ctr"/>
            <a:r>
              <a:rPr lang="en-US" sz="3200" dirty="0"/>
              <a:t>or</a:t>
            </a:r>
          </a:p>
          <a:p>
            <a:pPr algn="ctr"/>
            <a:r>
              <a:rPr lang="en-US" sz="3200" dirty="0"/>
              <a:t>2MB</a:t>
            </a:r>
          </a:p>
          <a:p>
            <a:pPr algn="ctr"/>
            <a:r>
              <a:rPr lang="en-US" sz="3200" dirty="0"/>
              <a:t>or</a:t>
            </a:r>
          </a:p>
          <a:p>
            <a:pPr algn="ctr"/>
            <a:r>
              <a:rPr lang="en-US" sz="3200" dirty="0"/>
              <a:t>4MB</a:t>
            </a:r>
          </a:p>
        </p:txBody>
      </p:sp>
    </p:spTree>
    <p:extLst>
      <p:ext uri="{BB962C8B-B14F-4D97-AF65-F5344CB8AC3E}">
        <p14:creationId xmlns:p14="http://schemas.microsoft.com/office/powerpoint/2010/main" val="405741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Z80 Model Basics - CPU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Zilog</a:t>
            </a:r>
            <a:r>
              <a:rPr lang="en-US" dirty="0"/>
              <a:t> Z80 8-bit CPU – 6MHZ default, capable of switching to 15MHz</a:t>
            </a:r>
          </a:p>
          <a:p>
            <a:r>
              <a:rPr lang="en-US" dirty="0"/>
              <a:t>16-bit addressing</a:t>
            </a:r>
          </a:p>
          <a:p>
            <a:pPr lvl="1"/>
            <a:r>
              <a:rPr lang="en-US" dirty="0"/>
              <a:t>64KB memory map (0x0000 – 0xFFFF)</a:t>
            </a:r>
          </a:p>
          <a:p>
            <a:pPr lvl="1"/>
            <a:r>
              <a:rPr lang="en-US" dirty="0"/>
              <a:t>Split into 4 16KB “pages”/banks</a:t>
            </a:r>
          </a:p>
          <a:p>
            <a:r>
              <a:rPr lang="en-US" dirty="0"/>
              <a:t>8-bit I/O addressing</a:t>
            </a:r>
          </a:p>
          <a:p>
            <a:pPr lvl="1"/>
            <a:r>
              <a:rPr lang="en-US" dirty="0"/>
              <a:t>Ports 0x00 through 0xAF</a:t>
            </a:r>
          </a:p>
          <a:p>
            <a:pPr lvl="1"/>
            <a:r>
              <a:rPr lang="en-US" dirty="0"/>
              <a:t>ASIC configuration, hardware I/O (LCD, keyboard, USB, etc.), …</a:t>
            </a:r>
          </a:p>
        </p:txBody>
      </p:sp>
    </p:spTree>
    <p:extLst>
      <p:ext uri="{BB962C8B-B14F-4D97-AF65-F5344CB8AC3E}">
        <p14:creationId xmlns:p14="http://schemas.microsoft.com/office/powerpoint/2010/main" val="2459150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Z80 Model Basics – memory map</a:t>
            </a:r>
          </a:p>
        </p:txBody>
      </p:sp>
      <p:sp>
        <p:nvSpPr>
          <p:cNvPr id="6" name="Rectangle 5"/>
          <p:cNvSpPr/>
          <p:nvPr/>
        </p:nvSpPr>
        <p:spPr>
          <a:xfrm>
            <a:off x="1307090" y="2249487"/>
            <a:ext cx="2319454" cy="354171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4772" y="2249487"/>
            <a:ext cx="2319454" cy="354171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70683" y="2249487"/>
            <a:ext cx="2319454" cy="354171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295443" y="2249487"/>
            <a:ext cx="2319454" cy="354171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38868" y="2453268"/>
            <a:ext cx="18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0x0000 – 0x3FFF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74523" y="2453268"/>
            <a:ext cx="18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0x4000 – 0x7FFF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3977" y="2453268"/>
            <a:ext cx="18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0x8000 – 0xBFFF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3740" y="2453268"/>
            <a:ext cx="18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0xC000 – 0xFFFF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47202" y="3396722"/>
            <a:ext cx="16392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ROM Page 00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or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ROM Page 7F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10795" y="3396722"/>
            <a:ext cx="16392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Any ROM Page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or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Any RAM Page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91341" y="3396722"/>
            <a:ext cx="16392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Any ROM Page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or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Any RAM Page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30249" y="3835678"/>
            <a:ext cx="163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Any RAM Page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93977" y="5263506"/>
            <a:ext cx="18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(Port 0x07)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90619" y="5263506"/>
            <a:ext cx="18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(Port 0x06)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13431" y="5263506"/>
            <a:ext cx="18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(Port 0x05)</a:t>
            </a:r>
          </a:p>
        </p:txBody>
      </p:sp>
    </p:spTree>
    <p:extLst>
      <p:ext uri="{BB962C8B-B14F-4D97-AF65-F5344CB8AC3E}">
        <p14:creationId xmlns:p14="http://schemas.microsoft.com/office/powerpoint/2010/main" val="2976845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Z80 Model Security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Port 0x14 – Flash Protection Control</a:t>
            </a:r>
          </a:p>
          <a:p>
            <a:pPr lvl="1"/>
            <a:r>
              <a:rPr lang="en-US" dirty="0"/>
              <a:t>Write 0x01 to unlock; 0x00 to (re)lock</a:t>
            </a:r>
          </a:p>
          <a:p>
            <a:pPr lvl="1"/>
            <a:r>
              <a:rPr lang="en-US" dirty="0"/>
              <a:t>Special sequence must be executed from a “privileged” Flash page:</a:t>
            </a:r>
          </a:p>
          <a:p>
            <a:pPr lvl="2"/>
            <a:r>
              <a:rPr lang="en-US" dirty="0" err="1"/>
              <a:t>nop</a:t>
            </a:r>
            <a:endParaRPr lang="en-US" dirty="0"/>
          </a:p>
          <a:p>
            <a:pPr lvl="2"/>
            <a:r>
              <a:rPr lang="en-US" dirty="0" err="1"/>
              <a:t>nop</a:t>
            </a:r>
            <a:endParaRPr lang="en-US" dirty="0"/>
          </a:p>
          <a:p>
            <a:pPr lvl="2"/>
            <a:r>
              <a:rPr lang="en-US" dirty="0" err="1"/>
              <a:t>im</a:t>
            </a:r>
            <a:r>
              <a:rPr lang="en-US" dirty="0"/>
              <a:t> 1</a:t>
            </a:r>
          </a:p>
          <a:p>
            <a:pPr lvl="2"/>
            <a:r>
              <a:rPr lang="en-US" dirty="0"/>
              <a:t>di</a:t>
            </a:r>
          </a:p>
          <a:p>
            <a:pPr lvl="2"/>
            <a:r>
              <a:rPr lang="en-US" dirty="0"/>
              <a:t>out (14h),a</a:t>
            </a:r>
          </a:p>
          <a:p>
            <a:pPr lvl="1"/>
            <a:r>
              <a:rPr lang="en-US" dirty="0"/>
              <a:t>Privileged Flash pages: 1C-1F (83+), 3C-3F (84+), 6C-6F and 7C-7F (83+SE/84+SE)</a:t>
            </a:r>
          </a:p>
          <a:p>
            <a:pPr lvl="2"/>
            <a:r>
              <a:rPr lang="en-US" dirty="0"/>
              <a:t>Boot page(s): 1F (83+), 3F (84+), 6C-6F and 7F (83+SE/84+SE)</a:t>
            </a:r>
          </a:p>
          <a:p>
            <a:pPr lvl="2"/>
            <a:r>
              <a:rPr lang="en-US" dirty="0"/>
              <a:t>OS pages: 1C-1D (83+), 3C-3D (84+), 7C-7D (83+SE/84+SE)</a:t>
            </a:r>
          </a:p>
        </p:txBody>
      </p:sp>
    </p:spTree>
    <p:extLst>
      <p:ext uri="{BB962C8B-B14F-4D97-AF65-F5344CB8AC3E}">
        <p14:creationId xmlns:p14="http://schemas.microsoft.com/office/powerpoint/2010/main" val="1484984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329" y="2015311"/>
            <a:ext cx="9905999" cy="3541714"/>
          </a:xfrm>
        </p:spPr>
        <p:txBody>
          <a:bodyPr/>
          <a:lstStyle/>
          <a:p>
            <a:r>
              <a:rPr lang="en-US" dirty="0"/>
              <a:t>Calculators got me started in software development / security industry</a:t>
            </a:r>
          </a:p>
          <a:p>
            <a:r>
              <a:rPr lang="en-US" dirty="0"/>
              <a:t>World’s largest collection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1" y="3404281"/>
            <a:ext cx="6088566" cy="3359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26" y="3380837"/>
            <a:ext cx="5898995" cy="338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44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Unlocking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OS upgrade loop:</a:t>
            </a:r>
          </a:p>
          <a:p>
            <a:pPr lvl="1"/>
            <a:r>
              <a:rPr lang="en-US" dirty="0"/>
              <a:t>Receive Flash </a:t>
            </a:r>
            <a:r>
              <a:rPr lang="en-US" dirty="0" err="1"/>
              <a:t>page:address</a:t>
            </a:r>
            <a:r>
              <a:rPr lang="en-US" dirty="0"/>
              <a:t> and OS data</a:t>
            </a:r>
          </a:p>
          <a:p>
            <a:pPr lvl="1"/>
            <a:r>
              <a:rPr lang="en-US" dirty="0"/>
              <a:t>Boot code unlocks Flash with privileged sequence (and checks for trickery*)</a:t>
            </a:r>
          </a:p>
          <a:p>
            <a:pPr lvl="1"/>
            <a:r>
              <a:rPr lang="en-US" dirty="0"/>
              <a:t>Writes OS data to Flash </a:t>
            </a:r>
            <a:r>
              <a:rPr lang="en-US" dirty="0" err="1"/>
              <a:t>page:address</a:t>
            </a:r>
            <a:endParaRPr lang="en-US" dirty="0"/>
          </a:p>
          <a:p>
            <a:pPr lvl="1"/>
            <a:r>
              <a:rPr lang="en-US" dirty="0"/>
              <a:t>Boot code relocks Flash with privileged sequence</a:t>
            </a:r>
          </a:p>
          <a:p>
            <a:r>
              <a:rPr lang="en-US" dirty="0"/>
              <a:t>All Flash-related OS functionality:</a:t>
            </a:r>
          </a:p>
          <a:p>
            <a:pPr lvl="1"/>
            <a:r>
              <a:rPr lang="en-US" dirty="0"/>
              <a:t>Always unlock Flash, perform simple operation quickly, relock Flash</a:t>
            </a:r>
          </a:p>
        </p:txBody>
      </p:sp>
    </p:spTree>
    <p:extLst>
      <p:ext uri="{BB962C8B-B14F-4D97-AF65-F5344CB8AC3E}">
        <p14:creationId xmlns:p14="http://schemas.microsoft.com/office/powerpoint/2010/main" val="1163818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Unlocking – Potential trickery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unlocking Flash, boot code and OS check for:</a:t>
            </a:r>
          </a:p>
          <a:p>
            <a:pPr lvl="1"/>
            <a:r>
              <a:rPr lang="en-US" dirty="0"/>
              <a:t>SP lies between 0xC000 and 0xFFF8 (meaning last (RAM-only) bank)</a:t>
            </a:r>
          </a:p>
          <a:p>
            <a:pPr lvl="1"/>
            <a:r>
              <a:rPr lang="en-US" dirty="0"/>
              <a:t>Port 6 (0x4000 – 0x7FFF) contains privileged Flash page (1C/3C/7C – 1F/3F/7F)</a:t>
            </a:r>
          </a:p>
          <a:p>
            <a:pPr lvl="1"/>
            <a:r>
              <a:rPr lang="en-US" dirty="0"/>
              <a:t>Port 7 (0x8000 – 0xBFFF) contains RAM page 0x01 (what OS considers normal)</a:t>
            </a:r>
          </a:p>
          <a:p>
            <a:pPr lvl="1"/>
            <a:r>
              <a:rPr lang="en-US" dirty="0"/>
              <a:t>Complements the byte at 0x8000, confirming the bank contains writable RAM page</a:t>
            </a:r>
          </a:p>
          <a:p>
            <a:pPr lvl="1"/>
            <a:r>
              <a:rPr lang="en-US" dirty="0"/>
              <a:t>Complements the byte at 0xC000, confirming the bank contains writable RAM page</a:t>
            </a:r>
          </a:p>
        </p:txBody>
      </p:sp>
    </p:spTree>
    <p:extLst>
      <p:ext uri="{BB962C8B-B14F-4D97-AF65-F5344CB8AC3E}">
        <p14:creationId xmlns:p14="http://schemas.microsoft.com/office/powerpoint/2010/main" val="2516851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unlocking – potential trickery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Modifying Flash is complicated</a:t>
            </a:r>
          </a:p>
          <a:p>
            <a:pPr lvl="1"/>
            <a:r>
              <a:rPr lang="en-US" dirty="0"/>
              <a:t>Requires sequence of memory-mapped commands such (erase, program byte, etc.)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xor</a:t>
            </a:r>
            <a:r>
              <a:rPr lang="en-US" dirty="0"/>
              <a:t> a \ </a:t>
            </a:r>
            <a:r>
              <a:rPr lang="en-US" dirty="0" err="1"/>
              <a:t>ld</a:t>
            </a:r>
            <a:r>
              <a:rPr lang="en-US" dirty="0"/>
              <a:t> (0000h),a” would NOT work – it is ignored</a:t>
            </a:r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SP = 0x1000 (ROM page 0x00)</a:t>
            </a:r>
          </a:p>
          <a:p>
            <a:pPr lvl="1"/>
            <a:r>
              <a:rPr lang="en-US" dirty="0"/>
              <a:t>CALL SUBROUTINE</a:t>
            </a:r>
          </a:p>
          <a:p>
            <a:pPr lvl="1"/>
            <a:r>
              <a:rPr lang="en-US" dirty="0"/>
              <a:t>…</a:t>
            </a:r>
          </a:p>
          <a:p>
            <a:pPr lvl="1"/>
            <a:r>
              <a:rPr lang="en-US" dirty="0"/>
              <a:t>SUBROUTINE:</a:t>
            </a:r>
          </a:p>
          <a:p>
            <a:pPr lvl="2"/>
            <a:r>
              <a:rPr lang="en-US" dirty="0"/>
              <a:t>ret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672" y="3619198"/>
            <a:ext cx="4248743" cy="21720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8439" y="6088566"/>
            <a:ext cx="7370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aren’t returning to after the CALL instruction, we’re returning to 0x8080!</a:t>
            </a:r>
          </a:p>
        </p:txBody>
      </p:sp>
    </p:spTree>
    <p:extLst>
      <p:ext uri="{BB962C8B-B14F-4D97-AF65-F5344CB8AC3E}">
        <p14:creationId xmlns:p14="http://schemas.microsoft.com/office/powerpoint/2010/main" val="465283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Protection “quirks”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224" y="2249487"/>
            <a:ext cx="10367187" cy="401749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Privileged sequence needs only to be read, not executed</a:t>
            </a:r>
          </a:p>
          <a:p>
            <a:pPr lvl="1"/>
            <a:r>
              <a:rPr lang="en-US" dirty="0"/>
              <a:t>This works:</a:t>
            </a:r>
          </a:p>
          <a:p>
            <a:pPr lvl="2"/>
            <a:r>
              <a:rPr lang="en-US" dirty="0" err="1"/>
              <a:t>ld</a:t>
            </a:r>
            <a:r>
              <a:rPr lang="en-US" dirty="0"/>
              <a:t> </a:t>
            </a:r>
            <a:r>
              <a:rPr lang="en-US" dirty="0" err="1"/>
              <a:t>ix,address_of_ED_byte</a:t>
            </a:r>
            <a:endParaRPr lang="en-US" dirty="0"/>
          </a:p>
          <a:p>
            <a:pPr lvl="2"/>
            <a:r>
              <a:rPr lang="en-US" dirty="0" err="1"/>
              <a:t>ld</a:t>
            </a:r>
            <a:r>
              <a:rPr lang="en-US" dirty="0"/>
              <a:t> hl,address_of_F3_byte</a:t>
            </a:r>
          </a:p>
          <a:p>
            <a:pPr lvl="2"/>
            <a:r>
              <a:rPr lang="en-US" dirty="0" err="1">
                <a:solidFill>
                  <a:srgbClr val="FFFF00"/>
                </a:solidFill>
              </a:rPr>
              <a:t>rlc</a:t>
            </a:r>
            <a:r>
              <a:rPr lang="en-US" dirty="0">
                <a:solidFill>
                  <a:srgbClr val="FFFF00"/>
                </a:solidFill>
              </a:rPr>
              <a:t> b, (ix+0)</a:t>
            </a:r>
          </a:p>
          <a:p>
            <a:pPr lvl="2"/>
            <a:r>
              <a:rPr lang="en-US" dirty="0" err="1">
                <a:solidFill>
                  <a:srgbClr val="FFFF00"/>
                </a:solidFill>
              </a:rPr>
              <a:t>ld</a:t>
            </a:r>
            <a:r>
              <a:rPr lang="en-US" dirty="0">
                <a:solidFill>
                  <a:srgbClr val="FFFF00"/>
                </a:solidFill>
              </a:rPr>
              <a:t> d,(hl)</a:t>
            </a:r>
          </a:p>
          <a:p>
            <a:pPr lvl="2"/>
            <a:r>
              <a:rPr lang="en-US" dirty="0">
                <a:solidFill>
                  <a:srgbClr val="FFFF00"/>
                </a:solidFill>
              </a:rPr>
              <a:t>out (14h),a</a:t>
            </a:r>
          </a:p>
          <a:p>
            <a:pPr lvl="1"/>
            <a:r>
              <a:rPr lang="en-US" dirty="0"/>
              <a:t>Bytes fetched from privileged page: DD CB 00 00, ED, 56, F3</a:t>
            </a:r>
          </a:p>
          <a:p>
            <a:pPr lvl="2"/>
            <a:r>
              <a:rPr lang="en-US" dirty="0"/>
              <a:t>Z80 instruction equivalent: </a:t>
            </a:r>
            <a:r>
              <a:rPr lang="en-US" dirty="0" err="1"/>
              <a:t>nop</a:t>
            </a:r>
            <a:r>
              <a:rPr lang="en-US" dirty="0"/>
              <a:t> (00) \ </a:t>
            </a:r>
            <a:r>
              <a:rPr lang="en-US" dirty="0" err="1"/>
              <a:t>nop</a:t>
            </a:r>
            <a:r>
              <a:rPr lang="en-US" dirty="0"/>
              <a:t> (00) \ </a:t>
            </a:r>
            <a:r>
              <a:rPr lang="en-US" dirty="0" err="1"/>
              <a:t>im</a:t>
            </a:r>
            <a:r>
              <a:rPr lang="en-US" dirty="0"/>
              <a:t> 1 (ED 56) \ di (F3)</a:t>
            </a:r>
          </a:p>
          <a:p>
            <a:pPr lvl="1"/>
            <a:r>
              <a:rPr lang="en-US" dirty="0"/>
              <a:t>This does not require disabling interrupts or setting IM 1</a:t>
            </a:r>
          </a:p>
          <a:p>
            <a:pPr lvl="2"/>
            <a:r>
              <a:rPr lang="en-US" dirty="0"/>
              <a:t>We could set an IM 2 interrupt and steal away control…if these bytes were found on a privileged page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948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Protection “Quirks”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108522"/>
            <a:ext cx="9905999" cy="3541714"/>
          </a:xfrm>
        </p:spPr>
        <p:txBody>
          <a:bodyPr/>
          <a:lstStyle/>
          <a:p>
            <a:r>
              <a:rPr lang="en-US" dirty="0"/>
              <a:t>With release of TI-83 Plus Silver Edition, port 0x05 was added</a:t>
            </a:r>
          </a:p>
          <a:p>
            <a:pPr lvl="1"/>
            <a:r>
              <a:rPr lang="en-US" dirty="0"/>
              <a:t>Controls last bank of memory map (0xC000 – 0xFFFF)</a:t>
            </a:r>
          </a:p>
          <a:p>
            <a:pPr lvl="1"/>
            <a:r>
              <a:rPr lang="en-US" dirty="0"/>
              <a:t>…TI did not update the Flash unlock checks to also validate the value of port 0x05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51695" y="3569731"/>
            <a:ext cx="1939773" cy="296860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01605" y="3633274"/>
            <a:ext cx="18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0x0000 – 0x3FFF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01966" y="4155005"/>
            <a:ext cx="16392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ROM Page 00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or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ROM Page 7F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314580" y="3569731"/>
            <a:ext cx="1939773" cy="296860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453700" y="4155005"/>
            <a:ext cx="16392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Any ROM Page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or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Any RAM Page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53339" y="5943600"/>
            <a:ext cx="18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(Port 0x06)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53339" y="3651012"/>
            <a:ext cx="18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0x4000 – 0x7FFF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270810" y="3569730"/>
            <a:ext cx="1939773" cy="296860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09569" y="3651012"/>
            <a:ext cx="18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0x8000 – 0xBFFF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39015" y="4172908"/>
            <a:ext cx="16392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Any ROM Page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or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Any RAM Page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94048" y="5943600"/>
            <a:ext cx="18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(Port 0x07)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244972" y="3569729"/>
            <a:ext cx="1939773" cy="296860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395243" y="4726906"/>
            <a:ext cx="163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Any RAM Page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44972" y="5943600"/>
            <a:ext cx="18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(Port 0x05)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06843" y="3697453"/>
            <a:ext cx="18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0xC000 – 0xFFFF</a:t>
            </a:r>
          </a:p>
        </p:txBody>
      </p:sp>
    </p:spTree>
    <p:extLst>
      <p:ext uri="{BB962C8B-B14F-4D97-AF65-F5344CB8AC3E}">
        <p14:creationId xmlns:p14="http://schemas.microsoft.com/office/powerpoint/2010/main" val="1050825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Unlock Exploit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happens if we swap the same RAM page into the last two banks?</a:t>
            </a:r>
          </a:p>
        </p:txBody>
      </p:sp>
      <p:sp>
        <p:nvSpPr>
          <p:cNvPr id="4" name="Rectangle 3"/>
          <p:cNvSpPr/>
          <p:nvPr/>
        </p:nvSpPr>
        <p:spPr>
          <a:xfrm>
            <a:off x="1976164" y="3525126"/>
            <a:ext cx="1939773" cy="296860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16229" y="4700203"/>
            <a:ext cx="163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ROM Page 00</a:t>
            </a:r>
          </a:p>
        </p:txBody>
      </p:sp>
      <p:sp>
        <p:nvSpPr>
          <p:cNvPr id="6" name="Rectangle 5"/>
          <p:cNvSpPr/>
          <p:nvPr/>
        </p:nvSpPr>
        <p:spPr>
          <a:xfrm>
            <a:off x="3939049" y="3525126"/>
            <a:ext cx="1939773" cy="296860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56002" y="4529040"/>
            <a:ext cx="1639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ROM Page 7C</a:t>
            </a:r>
          </a:p>
          <a:p>
            <a:pPr algn="ctr"/>
            <a:r>
              <a:rPr lang="en-US" dirty="0"/>
              <a:t>(Port 0x06)</a:t>
            </a:r>
          </a:p>
        </p:txBody>
      </p:sp>
      <p:sp>
        <p:nvSpPr>
          <p:cNvPr id="9" name="Rectangle 8"/>
          <p:cNvSpPr/>
          <p:nvPr/>
        </p:nvSpPr>
        <p:spPr>
          <a:xfrm>
            <a:off x="5895279" y="3525125"/>
            <a:ext cx="1939773" cy="296860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45550" y="4529039"/>
            <a:ext cx="1639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RAM Page 01</a:t>
            </a:r>
          </a:p>
          <a:p>
            <a:pPr algn="ctr"/>
            <a:r>
              <a:rPr lang="en-US" dirty="0"/>
              <a:t>(Port 0x07)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69441" y="3525124"/>
            <a:ext cx="1939773" cy="296860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019712" y="4561703"/>
            <a:ext cx="1639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RAM Page 00</a:t>
            </a:r>
          </a:p>
          <a:p>
            <a:pPr algn="ctr"/>
            <a:r>
              <a:rPr lang="en-US" dirty="0"/>
              <a:t>(Port 0x05)</a:t>
            </a:r>
          </a:p>
        </p:txBody>
      </p:sp>
    </p:spTree>
    <p:extLst>
      <p:ext uri="{BB962C8B-B14F-4D97-AF65-F5344CB8AC3E}">
        <p14:creationId xmlns:p14="http://schemas.microsoft.com/office/powerpoint/2010/main" val="3114364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Unlock Exploit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happens if we swap the same RAM page into the last two banks?</a:t>
            </a:r>
          </a:p>
        </p:txBody>
      </p:sp>
      <p:sp>
        <p:nvSpPr>
          <p:cNvPr id="4" name="Rectangle 3"/>
          <p:cNvSpPr/>
          <p:nvPr/>
        </p:nvSpPr>
        <p:spPr>
          <a:xfrm>
            <a:off x="1976164" y="3525126"/>
            <a:ext cx="1939773" cy="296860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16229" y="4700203"/>
            <a:ext cx="163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ROM Page 00</a:t>
            </a:r>
          </a:p>
        </p:txBody>
      </p:sp>
      <p:sp>
        <p:nvSpPr>
          <p:cNvPr id="6" name="Rectangle 5"/>
          <p:cNvSpPr/>
          <p:nvPr/>
        </p:nvSpPr>
        <p:spPr>
          <a:xfrm>
            <a:off x="3939049" y="3525126"/>
            <a:ext cx="1939773" cy="296860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56002" y="4529040"/>
            <a:ext cx="1639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ROM Page 7C</a:t>
            </a:r>
          </a:p>
          <a:p>
            <a:pPr algn="ctr"/>
            <a:r>
              <a:rPr lang="en-US" dirty="0"/>
              <a:t>(Port 0x06)</a:t>
            </a:r>
          </a:p>
        </p:txBody>
      </p:sp>
      <p:sp>
        <p:nvSpPr>
          <p:cNvPr id="9" name="Rectangle 8"/>
          <p:cNvSpPr/>
          <p:nvPr/>
        </p:nvSpPr>
        <p:spPr>
          <a:xfrm>
            <a:off x="5895279" y="3525125"/>
            <a:ext cx="1939773" cy="296860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45550" y="4529039"/>
            <a:ext cx="1639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RAM Page 01</a:t>
            </a:r>
          </a:p>
          <a:p>
            <a:pPr algn="ctr"/>
            <a:r>
              <a:rPr lang="en-US" dirty="0"/>
              <a:t>(Port 0x07)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69441" y="3525124"/>
            <a:ext cx="1939773" cy="296860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019712" y="4561703"/>
            <a:ext cx="1639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RAM Page 01</a:t>
            </a:r>
          </a:p>
          <a:p>
            <a:pPr algn="ctr"/>
            <a:r>
              <a:rPr lang="en-US" dirty="0"/>
              <a:t>(Port 0x05)</a:t>
            </a:r>
          </a:p>
        </p:txBody>
      </p:sp>
    </p:spTree>
    <p:extLst>
      <p:ext uri="{BB962C8B-B14F-4D97-AF65-F5344CB8AC3E}">
        <p14:creationId xmlns:p14="http://schemas.microsoft.com/office/powerpoint/2010/main" val="394846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Unlock Exploit -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456" y="2193731"/>
            <a:ext cx="9905999" cy="4073254"/>
          </a:xfrm>
        </p:spPr>
        <p:txBody>
          <a:bodyPr>
            <a:normAutofit/>
          </a:bodyPr>
          <a:lstStyle/>
          <a:p>
            <a:r>
              <a:rPr lang="en-US" dirty="0"/>
              <a:t>Jump into boot code that unlocks Flash, checks if OS is valid, and relocks Flash</a:t>
            </a:r>
          </a:p>
          <a:p>
            <a:r>
              <a:rPr lang="en-US" dirty="0"/>
              <a:t>OS valid bit at offset 0x1FE0 in certificate sector – entire byte is 0x00</a:t>
            </a:r>
          </a:p>
          <a:p>
            <a:pPr lvl="1"/>
            <a:r>
              <a:rPr lang="en-US" dirty="0"/>
              <a:t>This is read into OP1 (0x8478), contained in RAM page 0x01</a:t>
            </a:r>
          </a:p>
          <a:p>
            <a:pPr lvl="1"/>
            <a:r>
              <a:rPr lang="en-US" dirty="0"/>
              <a:t>0x8478 and 0xC478 (0x8478 + 0x4000) point to the same place now</a:t>
            </a:r>
          </a:p>
          <a:p>
            <a:pPr lvl="1"/>
            <a:r>
              <a:rPr lang="en-US" dirty="0"/>
              <a:t>Point SP to 0xC478 (last bank) give or take a few words</a:t>
            </a:r>
          </a:p>
          <a:p>
            <a:pPr lvl="1"/>
            <a:r>
              <a:rPr lang="en-US" dirty="0"/>
              <a:t>When boot code writes to 0x8478, value at 0xC478 (SP – return address) is corrupted</a:t>
            </a:r>
          </a:p>
          <a:p>
            <a:pPr lvl="1"/>
            <a:r>
              <a:rPr lang="en-US" dirty="0"/>
              <a:t>ex. Return address 0x46E1 becomes 0x00E1</a:t>
            </a:r>
          </a:p>
          <a:p>
            <a:pPr lvl="1"/>
            <a:r>
              <a:rPr lang="en-US" dirty="0"/>
              <a:t>We can steal control away at 0x00E1 via OS hooks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612" y="5118410"/>
            <a:ext cx="5228521" cy="145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30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“Universal” flash unlock exploit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851102"/>
            <a:ext cx="9905999" cy="46389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Port 0x05 trickery only works on 83+SE and up</a:t>
            </a:r>
          </a:p>
          <a:p>
            <a:pPr lvl="1"/>
            <a:r>
              <a:rPr lang="en-US" dirty="0"/>
              <a:t>83+ has no port 0x05 and is out of luck</a:t>
            </a:r>
          </a:p>
          <a:p>
            <a:r>
              <a:rPr lang="en-US" dirty="0"/>
              <a:t>Prior exploit requires OS hook to steal control</a:t>
            </a:r>
          </a:p>
          <a:p>
            <a:pPr lvl="1"/>
            <a:r>
              <a:rPr lang="en-US" dirty="0"/>
              <a:t>Also hard-coding locations in OS (version-specific)</a:t>
            </a:r>
          </a:p>
          <a:p>
            <a:r>
              <a:rPr lang="en-US" dirty="0"/>
              <a:t>Attack functionality that exists on *all* models</a:t>
            </a:r>
          </a:p>
          <a:p>
            <a:pPr lvl="1"/>
            <a:r>
              <a:rPr lang="en-US" dirty="0"/>
              <a:t>OS must support receiving of Flash applications from PC</a:t>
            </a:r>
          </a:p>
          <a:p>
            <a:pPr lvl="1"/>
            <a:r>
              <a:rPr lang="en-US" dirty="0"/>
              <a:t>Flash applications are larger than available RAM, so the OS *must* (in a loop):</a:t>
            </a:r>
          </a:p>
          <a:p>
            <a:pPr lvl="2"/>
            <a:r>
              <a:rPr lang="en-US" dirty="0"/>
              <a:t>Receive small chunk of Flash application into RAM</a:t>
            </a:r>
          </a:p>
          <a:p>
            <a:pPr lvl="2"/>
            <a:r>
              <a:rPr lang="en-US" dirty="0"/>
              <a:t>Unlock Flash</a:t>
            </a:r>
          </a:p>
          <a:p>
            <a:pPr lvl="2"/>
            <a:r>
              <a:rPr lang="en-US" dirty="0"/>
              <a:t>Write the Flash application chunk from RAM to *arbitrary* location in Flash</a:t>
            </a:r>
          </a:p>
          <a:p>
            <a:pPr lvl="2"/>
            <a:r>
              <a:rPr lang="en-US" dirty="0"/>
              <a:t>Re-lock Flash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342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“Universal” Flash unlock Exploit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636170"/>
            <a:ext cx="3464042" cy="5132520"/>
          </a:xfrm>
        </p:spPr>
        <p:txBody>
          <a:bodyPr/>
          <a:lstStyle/>
          <a:p>
            <a:r>
              <a:rPr lang="en-US" dirty="0"/>
              <a:t>Z80 IY register is </a:t>
            </a:r>
            <a:r>
              <a:rPr lang="en-US" i="1" dirty="0"/>
              <a:t>never</a:t>
            </a:r>
            <a:r>
              <a:rPr lang="en-US" dirty="0"/>
              <a:t> modified by OS after boot – always 0x89F0 (base of OS bitwise flags)</a:t>
            </a:r>
          </a:p>
          <a:p>
            <a:pPr lvl="1"/>
            <a:r>
              <a:rPr lang="en-US" dirty="0"/>
              <a:t>Boot code uses IY in _</a:t>
            </a:r>
            <a:r>
              <a:rPr lang="en-US" dirty="0" err="1"/>
              <a:t>WriteFlash</a:t>
            </a:r>
            <a:endParaRPr lang="en-US" dirty="0"/>
          </a:p>
          <a:p>
            <a:pPr lvl="1"/>
            <a:r>
              <a:rPr lang="en-US" dirty="0"/>
              <a:t>Bit 1 of IY+25h determines whether destination (DE) should wrap around to start of 2</a:t>
            </a:r>
            <a:r>
              <a:rPr lang="en-US" baseline="30000" dirty="0"/>
              <a:t>nd</a:t>
            </a:r>
            <a:r>
              <a:rPr lang="en-US" dirty="0"/>
              <a:t> bank (0x4000)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667" y="1636170"/>
            <a:ext cx="7182852" cy="51325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34615" y="1906859"/>
            <a:ext cx="1795346" cy="29216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00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graphing calculator?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06210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First and foremost – a calculator</a:t>
            </a:r>
          </a:p>
          <a:p>
            <a:r>
              <a:rPr lang="en-US" dirty="0"/>
              <a:t>Capable of graphing equations</a:t>
            </a:r>
          </a:p>
          <a:p>
            <a:r>
              <a:rPr lang="en-US" dirty="0"/>
              <a:t>Programmable</a:t>
            </a:r>
          </a:p>
          <a:p>
            <a:pPr lvl="1"/>
            <a:r>
              <a:rPr lang="en-US" dirty="0"/>
              <a:t>TI-BASIC</a:t>
            </a:r>
          </a:p>
          <a:p>
            <a:pPr lvl="1"/>
            <a:r>
              <a:rPr lang="en-US" dirty="0"/>
              <a:t>Assembly language (Z80, M68K, ARM, eZ80)</a:t>
            </a:r>
          </a:p>
          <a:p>
            <a:pPr lvl="1"/>
            <a:r>
              <a:rPr lang="en-US" dirty="0"/>
              <a:t>C</a:t>
            </a:r>
          </a:p>
          <a:p>
            <a:pPr lvl="1"/>
            <a:r>
              <a:rPr lang="en-US" dirty="0"/>
              <a:t>Python</a:t>
            </a:r>
          </a:p>
          <a:p>
            <a:r>
              <a:rPr lang="en-US" dirty="0"/>
              <a:t>2.5mm I/O port (sometimes USB)</a:t>
            </a:r>
          </a:p>
          <a:p>
            <a:pPr lvl="1"/>
            <a:r>
              <a:rPr lang="en-US" dirty="0"/>
              <a:t>Calculator&lt;-&gt;calculator communication and sharing of variables</a:t>
            </a:r>
          </a:p>
          <a:p>
            <a:pPr lvl="1"/>
            <a:r>
              <a:rPr lang="en-US" dirty="0"/>
              <a:t>PC&lt;-&gt;calculator communication and sharing of variables, backups, programs, etc.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16" y="1523405"/>
            <a:ext cx="2095792" cy="426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0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“Universal” Flash unlock exploit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20" y="2249487"/>
            <a:ext cx="10760926" cy="4195918"/>
          </a:xfrm>
        </p:spPr>
        <p:txBody>
          <a:bodyPr>
            <a:normAutofit/>
          </a:bodyPr>
          <a:lstStyle/>
          <a:p>
            <a:r>
              <a:rPr lang="en-US" dirty="0"/>
              <a:t>If flag was set, _</a:t>
            </a:r>
            <a:r>
              <a:rPr lang="en-US" dirty="0" err="1"/>
              <a:t>WriteFlash</a:t>
            </a:r>
            <a:r>
              <a:rPr lang="en-US" dirty="0"/>
              <a:t> would function as _</a:t>
            </a:r>
            <a:r>
              <a:rPr lang="en-US" dirty="0" err="1"/>
              <a:t>FlashToRam</a:t>
            </a:r>
            <a:endParaRPr lang="en-US" dirty="0"/>
          </a:p>
          <a:p>
            <a:pPr lvl="1"/>
            <a:r>
              <a:rPr lang="en-US" dirty="0"/>
              <a:t>Copy chunk of data (such as all 0x80s) over the stack in RAM, and trigger return to 0x8080</a:t>
            </a:r>
          </a:p>
          <a:p>
            <a:r>
              <a:rPr lang="en-US" dirty="0"/>
              <a:t>But the code itself resets it, so there’s no way to make this happen</a:t>
            </a:r>
          </a:p>
          <a:p>
            <a:pPr lvl="1"/>
            <a:r>
              <a:rPr lang="en-US" dirty="0"/>
              <a:t>…or is there?</a:t>
            </a:r>
          </a:p>
          <a:p>
            <a:r>
              <a:rPr lang="en-US" dirty="0"/>
              <a:t>If IY points to Flash, a simple SET/RES Z80 instruction will not have any effect</a:t>
            </a:r>
          </a:p>
          <a:p>
            <a:pPr lvl="1"/>
            <a:r>
              <a:rPr lang="en-US" dirty="0"/>
              <a:t>Writes to Flash are complex memory-mapped instructions</a:t>
            </a:r>
          </a:p>
          <a:p>
            <a:r>
              <a:rPr lang="en-US" dirty="0"/>
              <a:t>Point IY to Flash where bit is set, jump into OS app-receiving code, and we’re done!</a:t>
            </a:r>
          </a:p>
          <a:p>
            <a:r>
              <a:rPr lang="en-US" dirty="0"/>
              <a:t>Fixed easily enough in OS, but </a:t>
            </a:r>
            <a:r>
              <a:rPr lang="en-US" i="1" dirty="0"/>
              <a:t>there are more where this came from if needed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360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RSA PUBLIC key factoring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All 7 Flash-upgradeable models have OS and application 512-bit RSA key</a:t>
            </a:r>
          </a:p>
          <a:p>
            <a:pPr lvl="1"/>
            <a:r>
              <a:rPr lang="en-US" dirty="0"/>
              <a:t>14 total keys + 1 shared </a:t>
            </a:r>
            <a:r>
              <a:rPr lang="en-US" dirty="0" err="1"/>
              <a:t>datestamp</a:t>
            </a:r>
            <a:r>
              <a:rPr lang="en-US" dirty="0"/>
              <a:t> key</a:t>
            </a:r>
          </a:p>
          <a:p>
            <a:pPr lvl="1"/>
            <a:r>
              <a:rPr lang="en-US" dirty="0"/>
              <a:t>TI gave us the 83+ application signing (“freeware”) key</a:t>
            </a:r>
          </a:p>
          <a:p>
            <a:r>
              <a:rPr lang="en-US" dirty="0"/>
              <a:t>RSA’s strength is in inability to factor large (512-bit) number into two prime numbers</a:t>
            </a:r>
          </a:p>
          <a:p>
            <a:r>
              <a:rPr lang="en-US" dirty="0"/>
              <a:t>One person factored the 83+ OS public key with General Number Field Sieve</a:t>
            </a:r>
          </a:p>
          <a:p>
            <a:pPr lvl="1"/>
            <a:r>
              <a:rPr lang="en-US" dirty="0"/>
              <a:t>One PC, two months</a:t>
            </a:r>
          </a:p>
          <a:p>
            <a:pPr lvl="1"/>
            <a:r>
              <a:rPr lang="en-US" dirty="0"/>
              <a:t>TI “silenced” this person (came to house with legal threats)</a:t>
            </a:r>
          </a:p>
          <a:p>
            <a:r>
              <a:rPr lang="en-US" dirty="0"/>
              <a:t>Community created BOINC (</a:t>
            </a:r>
            <a:r>
              <a:rPr lang="en-US" dirty="0">
                <a:effectLst/>
              </a:rPr>
              <a:t>Berkeley Open Infrastructure for Network Computing</a:t>
            </a:r>
            <a:r>
              <a:rPr lang="en-US" dirty="0"/>
              <a:t>) distributed computing project</a:t>
            </a:r>
          </a:p>
          <a:p>
            <a:pPr lvl="1"/>
            <a:r>
              <a:rPr lang="en-US" dirty="0"/>
              <a:t>Factored 13 keys in *one* month without TI knowing</a:t>
            </a:r>
          </a:p>
        </p:txBody>
      </p:sp>
    </p:spTree>
    <p:extLst>
      <p:ext uri="{BB962C8B-B14F-4D97-AF65-F5344CB8AC3E}">
        <p14:creationId xmlns:p14="http://schemas.microsoft.com/office/powerpoint/2010/main" val="4058841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RSA Public Key factoring -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318" y="2249486"/>
            <a:ext cx="10434094" cy="3861381"/>
          </a:xfrm>
        </p:spPr>
        <p:txBody>
          <a:bodyPr>
            <a:normAutofit fontScale="92500"/>
          </a:bodyPr>
          <a:lstStyle/>
          <a:p>
            <a:r>
              <a:rPr lang="en-US" dirty="0"/>
              <a:t>Wrote signing tools to confirm valid factorings for all models</a:t>
            </a:r>
          </a:p>
          <a:p>
            <a:r>
              <a:rPr lang="en-US" dirty="0"/>
              <a:t>TI sent DMCA (Digital Millennium Copyright Act) notice</a:t>
            </a:r>
          </a:p>
          <a:p>
            <a:r>
              <a:rPr lang="en-US" dirty="0"/>
              <a:t>EFF (Electronic Frontier Foundation) stepped in</a:t>
            </a:r>
          </a:p>
          <a:p>
            <a:pPr lvl="1"/>
            <a:r>
              <a:rPr lang="en-US" dirty="0"/>
              <a:t>TI backed off</a:t>
            </a:r>
          </a:p>
          <a:p>
            <a:r>
              <a:rPr lang="en-US" dirty="0"/>
              <a:t>TI eventually countered – with secondary 2048-bit RSA key</a:t>
            </a:r>
          </a:p>
          <a:p>
            <a:pPr lvl="1"/>
            <a:r>
              <a:rPr lang="en-US" dirty="0"/>
              <a:t>Only present in boot code of newly-manufactured calculators (boot code v1.03)</a:t>
            </a:r>
          </a:p>
          <a:p>
            <a:pPr lvl="1"/>
            <a:r>
              <a:rPr lang="en-US" dirty="0"/>
              <a:t>Because hardware wasn’t designed for this, OS validation (after transfer) now takes SIX MINUTES</a:t>
            </a:r>
          </a:p>
          <a:p>
            <a:pPr lvl="2"/>
            <a:r>
              <a:rPr lang="en-US" dirty="0"/>
              <a:t>Unacceptable – back to Flash unlock exploits</a:t>
            </a:r>
          </a:p>
        </p:txBody>
      </p:sp>
    </p:spTree>
    <p:extLst>
      <p:ext uri="{BB962C8B-B14F-4D97-AF65-F5344CB8AC3E}">
        <p14:creationId xmlns:p14="http://schemas.microsoft.com/office/powerpoint/2010/main" val="2561361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Defeating New Signing key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188" y="1859193"/>
            <a:ext cx="11024568" cy="447469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Typical cold boot:</a:t>
            </a:r>
          </a:p>
          <a:p>
            <a:pPr lvl="1"/>
            <a:r>
              <a:rPr lang="en-US" dirty="0"/>
              <a:t>Boot code initializes hardware</a:t>
            </a:r>
          </a:p>
          <a:p>
            <a:pPr lvl="1"/>
            <a:r>
              <a:rPr lang="en-US" dirty="0"/>
              <a:t>Checks OS valid marker on sector 0</a:t>
            </a:r>
          </a:p>
          <a:p>
            <a:pPr lvl="2"/>
            <a:r>
              <a:rPr lang="en-US" dirty="0"/>
              <a:t>If marker is valid (value 0x5A at 0x0056), jump into OS</a:t>
            </a:r>
          </a:p>
          <a:p>
            <a:pPr lvl="2"/>
            <a:r>
              <a:rPr lang="en-US" dirty="0"/>
              <a:t>If marker is invalid (any other value at 0x0056), wait to receive new, valid OS</a:t>
            </a:r>
          </a:p>
          <a:p>
            <a:r>
              <a:rPr lang="en-US" dirty="0"/>
              <a:t>Typical OS transfer:</a:t>
            </a:r>
          </a:p>
          <a:p>
            <a:pPr lvl="1"/>
            <a:r>
              <a:rPr lang="en-US" dirty="0"/>
              <a:t>Invalidate the OS in certificate and erase sector 0 (resets OS valid marker)</a:t>
            </a:r>
          </a:p>
          <a:p>
            <a:pPr lvl="1"/>
            <a:r>
              <a:rPr lang="en-US" dirty="0"/>
              <a:t>In a loop:</a:t>
            </a:r>
          </a:p>
          <a:p>
            <a:pPr lvl="2"/>
            <a:r>
              <a:rPr lang="en-US" dirty="0"/>
              <a:t>Receive small chunk of OS into RAM</a:t>
            </a:r>
          </a:p>
          <a:p>
            <a:pPr lvl="2"/>
            <a:r>
              <a:rPr lang="en-US" dirty="0"/>
              <a:t>Unlock Flash, write small chunk to (bounds-checked) location in Flash, re-lock Flash back</a:t>
            </a:r>
          </a:p>
          <a:p>
            <a:pPr lvl="1"/>
            <a:r>
              <a:rPr lang="en-US" dirty="0"/>
              <a:t>Validate 512-bit signature (now easily bypassed)</a:t>
            </a:r>
          </a:p>
          <a:p>
            <a:pPr lvl="1"/>
            <a:r>
              <a:rPr lang="en-US" dirty="0"/>
              <a:t>(this is new) Validate 2048-bit signature</a:t>
            </a:r>
          </a:p>
          <a:p>
            <a:pPr lvl="1"/>
            <a:r>
              <a:rPr lang="en-US" dirty="0"/>
              <a:t>If all checks passed, mark the OS as valid in sector 0 and certificate</a:t>
            </a:r>
          </a:p>
        </p:txBody>
      </p:sp>
    </p:spTree>
    <p:extLst>
      <p:ext uri="{BB962C8B-B14F-4D97-AF65-F5344CB8AC3E}">
        <p14:creationId xmlns:p14="http://schemas.microsoft.com/office/powerpoint/2010/main" val="31585603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Defeating New Signing key – validating 2048-bit signature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6875" y="1981857"/>
            <a:ext cx="10812696" cy="435203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Unlike the original 512-bit signature, the new one is length-indexed</a:t>
            </a:r>
          </a:p>
          <a:p>
            <a:pPr lvl="1"/>
            <a:r>
              <a:rPr lang="en-US" dirty="0"/>
              <a:t>e.g. 00 01 &lt;0x100 bytes of signature data&gt;</a:t>
            </a:r>
          </a:p>
          <a:p>
            <a:pPr lvl="1"/>
            <a:r>
              <a:rPr lang="en-US" dirty="0"/>
              <a:t>If the length is going to be a fixed 0x100 bytes, why length-index it?</a:t>
            </a:r>
          </a:p>
          <a:p>
            <a:pPr lvl="1"/>
            <a:r>
              <a:rPr lang="en-US" dirty="0"/>
              <a:t>…you guessed it, they don’t check the length</a:t>
            </a:r>
          </a:p>
          <a:p>
            <a:r>
              <a:rPr lang="en-US" dirty="0"/>
              <a:t>Embed a *really large* signature into OS update</a:t>
            </a:r>
          </a:p>
          <a:p>
            <a:pPr lvl="1"/>
            <a:r>
              <a:rPr lang="en-US" dirty="0"/>
              <a:t>Boot code will blindly copy signature to 0x8000</a:t>
            </a:r>
          </a:p>
          <a:p>
            <a:pPr lvl="1"/>
            <a:r>
              <a:rPr lang="en-US" dirty="0"/>
              <a:t>FF </a:t>
            </a:r>
            <a:r>
              <a:rPr lang="en-US" dirty="0" err="1"/>
              <a:t>FF</a:t>
            </a:r>
            <a:endParaRPr lang="en-US" dirty="0"/>
          </a:p>
          <a:p>
            <a:pPr lvl="1"/>
            <a:r>
              <a:rPr lang="en-US" dirty="0"/>
              <a:t>0x8000: &lt;…0x80 bytes of padding…&gt;</a:t>
            </a:r>
          </a:p>
          <a:p>
            <a:pPr lvl="1"/>
            <a:r>
              <a:rPr lang="en-US" dirty="0"/>
              <a:t>0x8080: &lt;C3 xx xx&gt; (this is a Z80 jump to where payload will be)</a:t>
            </a:r>
          </a:p>
          <a:p>
            <a:pPr lvl="1"/>
            <a:r>
              <a:rPr lang="en-US" dirty="0"/>
              <a:t>0x8083: &lt;…lots and lots of 0x80s that will totally overwrite RAM and the stack…&gt;</a:t>
            </a:r>
          </a:p>
          <a:p>
            <a:pPr lvl="1"/>
            <a:r>
              <a:rPr lang="en-US" dirty="0"/>
              <a:t>0xXXXX: &lt;code payload to execute&gt;</a:t>
            </a:r>
          </a:p>
          <a:p>
            <a:r>
              <a:rPr lang="en-US" dirty="0"/>
              <a:t>Once we get control, do some cleanup (validate the OS ourselves in sector 0 and certificate, jump into newly-written OS)</a:t>
            </a:r>
          </a:p>
          <a:p>
            <a:r>
              <a:rPr lang="en-US" dirty="0"/>
              <a:t>No custom OS transfer tools required, exploits read-only* boot code</a:t>
            </a:r>
          </a:p>
        </p:txBody>
      </p:sp>
    </p:spTree>
    <p:extLst>
      <p:ext uri="{BB962C8B-B14F-4D97-AF65-F5344CB8AC3E}">
        <p14:creationId xmlns:p14="http://schemas.microsoft.com/office/powerpoint/2010/main" val="3996568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 Code Modification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7"/>
            <a:ext cx="6256400" cy="4229372"/>
          </a:xfrm>
        </p:spPr>
        <p:txBody>
          <a:bodyPr>
            <a:normAutofit/>
          </a:bodyPr>
          <a:lstStyle/>
          <a:p>
            <a:r>
              <a:rPr lang="en-US" dirty="0"/>
              <a:t>TI-84 Plus and TI-84 Plus Silver Edition boot sectors are *almost* identical</a:t>
            </a:r>
          </a:p>
          <a:p>
            <a:pPr lvl="1"/>
            <a:r>
              <a:rPr lang="en-US" dirty="0"/>
              <a:t>In fact, other than the 1MB vs. 2MB Flash chip, they *are* identical…except for one I/O write</a:t>
            </a:r>
          </a:p>
          <a:p>
            <a:pPr lvl="1"/>
            <a:r>
              <a:rPr lang="en-US" dirty="0"/>
              <a:t>On the 84+, 0x00 is written</a:t>
            </a:r>
          </a:p>
          <a:p>
            <a:pPr lvl="1"/>
            <a:r>
              <a:rPr lang="en-US" dirty="0"/>
              <a:t>On the 84+SE, 0x01 is written</a:t>
            </a:r>
          </a:p>
          <a:p>
            <a:r>
              <a:rPr lang="en-US" dirty="0"/>
              <a:t>Both calculators run the same OS</a:t>
            </a:r>
          </a:p>
          <a:p>
            <a:pPr lvl="1"/>
            <a:r>
              <a:rPr lang="en-US" dirty="0"/>
              <a:t>Bit 0 of I/O port 0x21 is checked all over the place in the OS to determine which model it’s running 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812" y="217258"/>
            <a:ext cx="3961832" cy="61735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21698" y="2174486"/>
            <a:ext cx="1471961" cy="9701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6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 Code modification -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60125" y="2542478"/>
            <a:ext cx="1444075" cy="2352907"/>
          </a:xfrm>
          <a:prstGeom prst="rect">
            <a:avLst/>
          </a:prstGeom>
          <a:solidFill>
            <a:srgbClr val="D88D1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68044" y="2542478"/>
            <a:ext cx="1992082" cy="23529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87260" y="2787805"/>
            <a:ext cx="1727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Flash Pages 0x00 – 0x08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(Lower OS Page Range)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9484114" y="2977376"/>
            <a:ext cx="908827" cy="6690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701555" y="2575932"/>
            <a:ext cx="2643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Flash Page 0x3F – 0x40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59409" y="4973448"/>
            <a:ext cx="3401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TI-84 Plus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19332" y="2776655"/>
            <a:ext cx="1384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Archive (Flash applications, “archived” variables, etc.)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786272" y="2542478"/>
            <a:ext cx="1662670" cy="235290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22497" y="2649306"/>
            <a:ext cx="17507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Flash Page 0x3F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(Boot Page)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Privileged</a:t>
            </a:r>
          </a:p>
          <a:p>
            <a:pPr algn="ctr"/>
            <a:r>
              <a:rPr lang="en-US" dirty="0"/>
              <a:t>Read-Only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794190" y="2539555"/>
            <a:ext cx="1992082" cy="235290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887977" y="2649306"/>
            <a:ext cx="17507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Flash Pages 0x3C – 0x3D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(Upper OS Page Range)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Privileged</a:t>
            </a:r>
          </a:p>
        </p:txBody>
      </p:sp>
    </p:spTree>
    <p:extLst>
      <p:ext uri="{BB962C8B-B14F-4D97-AF65-F5344CB8AC3E}">
        <p14:creationId xmlns:p14="http://schemas.microsoft.com/office/powerpoint/2010/main" val="1978974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 Code modification -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91376" y="2709747"/>
            <a:ext cx="10597343" cy="2352907"/>
          </a:xfrm>
          <a:prstGeom prst="rect">
            <a:avLst/>
          </a:prstGeom>
          <a:solidFill>
            <a:srgbClr val="D88D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06514" y="2709747"/>
            <a:ext cx="1992082" cy="23529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5730" y="2955074"/>
            <a:ext cx="1727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Flash Pages 0x00 – 0x08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(Lower OS Page Range)</a:t>
            </a:r>
          </a:p>
        </p:txBody>
      </p:sp>
      <p:sp>
        <p:nvSpPr>
          <p:cNvPr id="8" name="Rectangle 7"/>
          <p:cNvSpPr/>
          <p:nvPr/>
        </p:nvSpPr>
        <p:spPr>
          <a:xfrm>
            <a:off x="7582829" y="2717185"/>
            <a:ext cx="1847372" cy="234547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16280" y="2765503"/>
            <a:ext cx="18293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Flash Pages 0x7C – 0x7D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(Upper OS Page Range)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Privileged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934289" y="2709747"/>
            <a:ext cx="0" cy="23529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949175" y="2174491"/>
            <a:ext cx="2414242" cy="15946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385716" y="2018379"/>
            <a:ext cx="2643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Flash Page 0x3F – 0x40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15522" y="5140717"/>
            <a:ext cx="3401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TI-84 Plus Silver Edition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84724" y="3743689"/>
            <a:ext cx="4715152" cy="653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Archive (Flash applications, “archived” variables, etc.)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441347" y="2722771"/>
            <a:ext cx="1847372" cy="234547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409513" y="2763610"/>
            <a:ext cx="18293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Flash Page 0x7F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(Boot Page)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Privileged</a:t>
            </a:r>
          </a:p>
          <a:p>
            <a:pPr algn="ctr"/>
            <a:r>
              <a:rPr lang="en-US" dirty="0"/>
              <a:t>Read-Only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8954429" y="4449338"/>
            <a:ext cx="2284425" cy="13381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530897" y="5646104"/>
            <a:ext cx="2643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Flash Page 0x7F – 0x80</a:t>
            </a:r>
          </a:p>
        </p:txBody>
      </p:sp>
    </p:spTree>
    <p:extLst>
      <p:ext uri="{BB962C8B-B14F-4D97-AF65-F5344CB8AC3E}">
        <p14:creationId xmlns:p14="http://schemas.microsoft.com/office/powerpoint/2010/main" val="7984299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 Code modification -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993" y="1902267"/>
            <a:ext cx="9905999" cy="3541714"/>
          </a:xfrm>
        </p:spPr>
        <p:txBody>
          <a:bodyPr/>
          <a:lstStyle/>
          <a:p>
            <a:r>
              <a:rPr lang="en-US" dirty="0"/>
              <a:t>Boot code initially sets this value, but what if we unlock Flash and modify it?</a:t>
            </a:r>
          </a:p>
          <a:p>
            <a:pPr lvl="1"/>
            <a:r>
              <a:rPr lang="en-US" dirty="0"/>
              <a:t>OS would believe 84+SE is actually 84+ and vice versa</a:t>
            </a:r>
          </a:p>
          <a:p>
            <a:pPr lvl="1"/>
            <a:r>
              <a:rPr lang="en-US" dirty="0"/>
              <a:t>Fun way to mess with people &gt;:)</a:t>
            </a:r>
          </a:p>
        </p:txBody>
      </p:sp>
      <p:sp>
        <p:nvSpPr>
          <p:cNvPr id="5" name="Rectangle 4"/>
          <p:cNvSpPr/>
          <p:nvPr/>
        </p:nvSpPr>
        <p:spPr>
          <a:xfrm>
            <a:off x="691376" y="3757961"/>
            <a:ext cx="10671717" cy="2352907"/>
          </a:xfrm>
          <a:prstGeom prst="rect">
            <a:avLst/>
          </a:prstGeom>
          <a:solidFill>
            <a:srgbClr val="D88D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06514" y="3757961"/>
            <a:ext cx="1992082" cy="23529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5730" y="4003288"/>
            <a:ext cx="1727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Flash Pages 0x00 – 0x08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(Lower OS Page Range)</a:t>
            </a:r>
          </a:p>
        </p:txBody>
      </p:sp>
      <p:sp>
        <p:nvSpPr>
          <p:cNvPr id="8" name="Rectangle 7"/>
          <p:cNvSpPr/>
          <p:nvPr/>
        </p:nvSpPr>
        <p:spPr>
          <a:xfrm>
            <a:off x="4181719" y="3765399"/>
            <a:ext cx="1847372" cy="234547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92871" y="4003288"/>
            <a:ext cx="18293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Flash Pages 0x3C – 0x3F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(Upper OS Page Range and Boot Page)</a:t>
            </a:r>
          </a:p>
        </p:txBody>
      </p:sp>
      <p:cxnSp>
        <p:nvCxnSpPr>
          <p:cNvPr id="11" name="Straight Connector 10"/>
          <p:cNvCxnSpPr>
            <a:stCxn id="5" idx="0"/>
            <a:endCxn id="5" idx="2"/>
          </p:cNvCxnSpPr>
          <p:nvPr/>
        </p:nvCxnSpPr>
        <p:spPr>
          <a:xfrm>
            <a:off x="6027235" y="3757961"/>
            <a:ext cx="0" cy="23529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027235" y="3222702"/>
            <a:ext cx="2414242" cy="15946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452622" y="2999681"/>
            <a:ext cx="2643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Flash Page 0x3F – 0x40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15522" y="6188931"/>
            <a:ext cx="3401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TI-84 Plus Silver Edition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57802" y="3992138"/>
            <a:ext cx="1384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Archive (Flash applications, “archived” variables, etc.)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12936" y="3772836"/>
            <a:ext cx="1847372" cy="234547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727795" y="3791414"/>
            <a:ext cx="18213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Flash Pages 0x7C – 0x7D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(Upper OS Page Range)</a:t>
            </a:r>
          </a:p>
          <a:p>
            <a:pPr algn="ctr"/>
            <a:r>
              <a:rPr lang="en-US" dirty="0"/>
              <a:t>Privileged</a:t>
            </a:r>
          </a:p>
          <a:p>
            <a:pPr algn="ctr"/>
            <a:r>
              <a:rPr lang="en-US" dirty="0"/>
              <a:t>(OS won’t use this anymore)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52625" y="3769117"/>
            <a:ext cx="1847372" cy="234547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552876" y="3798856"/>
            <a:ext cx="18213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Flash Page 0x7F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(Boot Page)</a:t>
            </a:r>
          </a:p>
          <a:p>
            <a:pPr algn="ctr"/>
            <a:r>
              <a:rPr lang="en-US" dirty="0"/>
              <a:t>Privileged</a:t>
            </a:r>
          </a:p>
          <a:p>
            <a:pPr algn="ctr"/>
            <a:r>
              <a:rPr lang="en-US" dirty="0"/>
              <a:t>Read-Only</a:t>
            </a:r>
          </a:p>
          <a:p>
            <a:pPr algn="ctr"/>
            <a:r>
              <a:rPr lang="en-US" dirty="0"/>
              <a:t>(OS won’t use this anymore)</a:t>
            </a:r>
          </a:p>
        </p:txBody>
      </p:sp>
    </p:spTree>
    <p:extLst>
      <p:ext uri="{BB962C8B-B14F-4D97-AF65-F5344CB8AC3E}">
        <p14:creationId xmlns:p14="http://schemas.microsoft.com/office/powerpoint/2010/main" val="6782593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 Code modification - Continued</a:t>
            </a:r>
          </a:p>
        </p:txBody>
      </p:sp>
      <p:sp>
        <p:nvSpPr>
          <p:cNvPr id="5" name="Rectangle 4"/>
          <p:cNvSpPr/>
          <p:nvPr/>
        </p:nvSpPr>
        <p:spPr>
          <a:xfrm>
            <a:off x="691376" y="3757961"/>
            <a:ext cx="10671717" cy="2352907"/>
          </a:xfrm>
          <a:prstGeom prst="rect">
            <a:avLst/>
          </a:prstGeom>
          <a:solidFill>
            <a:srgbClr val="D88D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06514" y="3757961"/>
            <a:ext cx="1992082" cy="23529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5730" y="4003288"/>
            <a:ext cx="1727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Flash Pages 0x00 – 0x08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(Lower OS Page Range)</a:t>
            </a:r>
          </a:p>
        </p:txBody>
      </p:sp>
      <p:sp>
        <p:nvSpPr>
          <p:cNvPr id="8" name="Rectangle 7"/>
          <p:cNvSpPr/>
          <p:nvPr/>
        </p:nvSpPr>
        <p:spPr>
          <a:xfrm>
            <a:off x="4181719" y="3765399"/>
            <a:ext cx="1847372" cy="234547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92871" y="4003288"/>
            <a:ext cx="18293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Flash Pages 0x3C – 0x3F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(Upper OS Page Range and Boot Page)</a:t>
            </a:r>
          </a:p>
          <a:p>
            <a:pPr algn="ctr"/>
            <a:r>
              <a:rPr lang="en-US" dirty="0"/>
              <a:t>Read-Only</a:t>
            </a:r>
          </a:p>
        </p:txBody>
      </p:sp>
      <p:cxnSp>
        <p:nvCxnSpPr>
          <p:cNvPr id="11" name="Straight Connector 10"/>
          <p:cNvCxnSpPr>
            <a:stCxn id="5" idx="0"/>
            <a:endCxn id="5" idx="2"/>
          </p:cNvCxnSpPr>
          <p:nvPr/>
        </p:nvCxnSpPr>
        <p:spPr>
          <a:xfrm>
            <a:off x="6027235" y="3757961"/>
            <a:ext cx="0" cy="23529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027235" y="3222702"/>
            <a:ext cx="2414242" cy="15946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452622" y="2999681"/>
            <a:ext cx="2643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Flash Page 0x3F – 0x40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15522" y="6188931"/>
            <a:ext cx="3401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TI-84 Plus Silver Edition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57802" y="3992138"/>
            <a:ext cx="1384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Archive (Flash applications, “archived” variables, etc.)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962993" y="1902267"/>
            <a:ext cx="9905999" cy="3541714"/>
          </a:xfrm>
        </p:spPr>
        <p:txBody>
          <a:bodyPr/>
          <a:lstStyle/>
          <a:p>
            <a:r>
              <a:rPr lang="en-US" dirty="0"/>
              <a:t>Boot code initially sets this value, but what if we unlock Flash and modify it?</a:t>
            </a:r>
          </a:p>
          <a:p>
            <a:pPr lvl="1"/>
            <a:r>
              <a:rPr lang="en-US" dirty="0"/>
              <a:t>OS would believe 84+SE is actually 84+ and vice versa</a:t>
            </a:r>
          </a:p>
          <a:p>
            <a:pPr lvl="1"/>
            <a:r>
              <a:rPr lang="en-US" dirty="0"/>
              <a:t>Fun way to mess with people &gt;:)</a:t>
            </a:r>
          </a:p>
          <a:p>
            <a:pPr lvl="1"/>
            <a:r>
              <a:rPr lang="en-US" dirty="0" err="1"/>
              <a:t>Whaaaat</a:t>
            </a:r>
            <a:r>
              <a:rPr lang="en-US" dirty="0"/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08277" y="3772836"/>
            <a:ext cx="1847372" cy="234547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9534291" y="4003288"/>
            <a:ext cx="18213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Flash Page 0x7F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(Boot Page)</a:t>
            </a:r>
          </a:p>
          <a:p>
            <a:pPr algn="ctr"/>
            <a:r>
              <a:rPr lang="en-US" dirty="0"/>
              <a:t>Privileged</a:t>
            </a:r>
          </a:p>
          <a:p>
            <a:pPr algn="ctr"/>
            <a:r>
              <a:rPr lang="en-US" dirty="0"/>
              <a:t>Writable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53461" y="3769122"/>
            <a:ext cx="1847372" cy="234547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657169" y="3999574"/>
            <a:ext cx="18213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Flash Pages 0x7C – 0x7D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(Upper OS Page Range)</a:t>
            </a:r>
          </a:p>
          <a:p>
            <a:pPr algn="ctr"/>
            <a:r>
              <a:rPr lang="en-US" dirty="0"/>
              <a:t>Privileged</a:t>
            </a:r>
          </a:p>
        </p:txBody>
      </p:sp>
    </p:spTree>
    <p:extLst>
      <p:ext uri="{BB962C8B-B14F-4D97-AF65-F5344CB8AC3E}">
        <p14:creationId xmlns:p14="http://schemas.microsoft.com/office/powerpoint/2010/main" val="2256637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Zilog</a:t>
            </a:r>
            <a:r>
              <a:rPr lang="en-US" dirty="0"/>
              <a:t>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/>
              <a:t>Zilog</a:t>
            </a:r>
            <a:r>
              <a:rPr lang="en-US" dirty="0"/>
              <a:t> Z80</a:t>
            </a:r>
          </a:p>
          <a:p>
            <a:r>
              <a:rPr lang="en-US" dirty="0"/>
              <a:t>6MHz (on some models, up to 15MHz)</a:t>
            </a:r>
          </a:p>
          <a:p>
            <a:r>
              <a:rPr lang="en-US" dirty="0"/>
              <a:t>8-bit CPU</a:t>
            </a:r>
          </a:p>
          <a:p>
            <a:r>
              <a:rPr lang="en-US" dirty="0"/>
              <a:t>16-bit addressing (64KB maximum)</a:t>
            </a:r>
          </a:p>
          <a:p>
            <a:r>
              <a:rPr lang="en-US" dirty="0"/>
              <a:t>8-bit port I/O</a:t>
            </a:r>
          </a:p>
          <a:p>
            <a:pPr lvl="1"/>
            <a:r>
              <a:rPr lang="en-US" dirty="0"/>
              <a:t>IN/OUT instructions</a:t>
            </a:r>
          </a:p>
          <a:p>
            <a:r>
              <a:rPr lang="en-US" dirty="0"/>
              <a:t>Anywhere from 32KB RAM all the way up to 128KB</a:t>
            </a:r>
          </a:p>
          <a:p>
            <a:r>
              <a:rPr lang="en-US" dirty="0"/>
              <a:t>Some have Flash memory, anywhere from 1MB up to 4MB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285" y="1663092"/>
            <a:ext cx="2095792" cy="426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956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 Code Modification -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455" y="1758833"/>
            <a:ext cx="10667730" cy="474232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I/O port 0x21 isn’t just a register for holding the hardware model</a:t>
            </a:r>
          </a:p>
          <a:p>
            <a:pPr lvl="1"/>
            <a:r>
              <a:rPr lang="en-US" dirty="0"/>
              <a:t>…it actually controls the Flash write protection on the “last” sector</a:t>
            </a:r>
          </a:p>
          <a:p>
            <a:r>
              <a:rPr lang="en-US" dirty="0"/>
              <a:t>We can write to the supposedly-</a:t>
            </a:r>
            <a:r>
              <a:rPr lang="en-US" dirty="0" err="1"/>
              <a:t>readonly</a:t>
            </a:r>
            <a:r>
              <a:rPr lang="en-US" dirty="0"/>
              <a:t> boot sector</a:t>
            </a:r>
          </a:p>
          <a:p>
            <a:r>
              <a:rPr lang="en-US" dirty="0"/>
              <a:t>To write to 0x7F on an 84+SE:</a:t>
            </a:r>
          </a:p>
          <a:p>
            <a:pPr lvl="1"/>
            <a:r>
              <a:rPr lang="en-US" dirty="0"/>
              <a:t>Write 0x00 to I/O port 0x21 (effectively making it an 84+ non-SE)</a:t>
            </a:r>
          </a:p>
          <a:p>
            <a:pPr lvl="1"/>
            <a:r>
              <a:rPr lang="en-US" dirty="0"/>
              <a:t>Perform the Flash sector erase/write</a:t>
            </a:r>
          </a:p>
          <a:p>
            <a:pPr lvl="1"/>
            <a:r>
              <a:rPr lang="en-US" dirty="0"/>
              <a:t>Restore I/O port 0x21 value back to 0x01 (making it an 84+SE again)</a:t>
            </a:r>
          </a:p>
          <a:p>
            <a:r>
              <a:rPr lang="en-US" dirty="0"/>
              <a:t>To write to 0x3F on an 84+:</a:t>
            </a:r>
          </a:p>
          <a:p>
            <a:pPr lvl="1"/>
            <a:r>
              <a:rPr lang="en-US" dirty="0"/>
              <a:t>Write 0x01 to I/O port 0x21 (effectively making it an 84+SE)</a:t>
            </a:r>
          </a:p>
          <a:p>
            <a:pPr lvl="1"/>
            <a:r>
              <a:rPr lang="en-US" dirty="0"/>
              <a:t>Perform the Flash sector erase/write</a:t>
            </a:r>
          </a:p>
          <a:p>
            <a:pPr lvl="1"/>
            <a:r>
              <a:rPr lang="en-US" dirty="0"/>
              <a:t>Restore I/O port 0x21 value back to 0x00 (making it an 84+ again)</a:t>
            </a:r>
          </a:p>
        </p:txBody>
      </p:sp>
    </p:spTree>
    <p:extLst>
      <p:ext uri="{BB962C8B-B14F-4D97-AF65-F5344CB8AC3E}">
        <p14:creationId xmlns:p14="http://schemas.microsoft.com/office/powerpoint/2010/main" val="20925848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TI-84 Plus C Silver Edition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229373"/>
          </a:xfrm>
        </p:spPr>
        <p:txBody>
          <a:bodyPr>
            <a:normAutofit/>
          </a:bodyPr>
          <a:lstStyle/>
          <a:p>
            <a:r>
              <a:rPr lang="en-US" dirty="0"/>
              <a:t>New model with color LCD</a:t>
            </a:r>
          </a:p>
          <a:p>
            <a:r>
              <a:rPr lang="en-US" dirty="0"/>
              <a:t>Identical to TI-84 Plus/Silver Edition (except for 4MB Flash chip vs. 1/2MB)</a:t>
            </a:r>
          </a:p>
          <a:p>
            <a:pPr lvl="1"/>
            <a:r>
              <a:rPr lang="en-US" dirty="0"/>
              <a:t>Even uses the same ASIC</a:t>
            </a:r>
          </a:p>
          <a:p>
            <a:r>
              <a:rPr lang="en-US" dirty="0"/>
              <a:t>4MB Flash chip has different sector layout compared to 1/2MB Flash chip</a:t>
            </a:r>
          </a:p>
          <a:p>
            <a:pPr lvl="1"/>
            <a:r>
              <a:rPr lang="en-US" dirty="0"/>
              <a:t>Flash pages now range from 0x00 to 0xFF (0x100 * 16KB = 4MB)</a:t>
            </a:r>
          </a:p>
          <a:p>
            <a:pPr lvl="1"/>
            <a:r>
              <a:rPr lang="en-US" dirty="0"/>
              <a:t>Read-only pages 0x6C-0x6F and 0x7F are now part of the user archive</a:t>
            </a:r>
          </a:p>
          <a:p>
            <a:pPr lvl="1"/>
            <a:r>
              <a:rPr lang="en-US" dirty="0"/>
              <a:t>So how does TI write to those pages?</a:t>
            </a:r>
          </a:p>
          <a:p>
            <a:pPr lvl="2"/>
            <a:r>
              <a:rPr lang="en-US" dirty="0"/>
              <a:t>They used our workaround</a:t>
            </a:r>
          </a:p>
          <a:p>
            <a:pPr lvl="2"/>
            <a:r>
              <a:rPr lang="en-US" dirty="0"/>
              <a:t>Did they get the idea from us?</a:t>
            </a:r>
          </a:p>
        </p:txBody>
      </p:sp>
    </p:spTree>
    <p:extLst>
      <p:ext uri="{BB962C8B-B14F-4D97-AF65-F5344CB8AC3E}">
        <p14:creationId xmlns:p14="http://schemas.microsoft.com/office/powerpoint/2010/main" val="1139231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TI-84 Plus CE – A new Form of Protection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71789"/>
            <a:ext cx="9905999" cy="4140162"/>
          </a:xfrm>
        </p:spPr>
        <p:txBody>
          <a:bodyPr/>
          <a:lstStyle/>
          <a:p>
            <a:r>
              <a:rPr lang="en-US" dirty="0"/>
              <a:t>Uses new eZ80 CPU</a:t>
            </a:r>
          </a:p>
          <a:p>
            <a:pPr lvl="1"/>
            <a:r>
              <a:rPr lang="en-US" dirty="0"/>
              <a:t>Z80 backwards compatibility*</a:t>
            </a:r>
          </a:p>
          <a:p>
            <a:pPr lvl="1"/>
            <a:r>
              <a:rPr lang="en-US" dirty="0"/>
              <a:t>16-bit I/O range</a:t>
            </a:r>
          </a:p>
          <a:p>
            <a:pPr lvl="1"/>
            <a:r>
              <a:rPr lang="en-US" dirty="0"/>
              <a:t>Flat memory model (no more pages to swap into 64KB region)</a:t>
            </a:r>
          </a:p>
          <a:p>
            <a:pPr lvl="1"/>
            <a:r>
              <a:rPr lang="en-US" dirty="0"/>
              <a:t>0x00XX range is “protected”</a:t>
            </a:r>
          </a:p>
          <a:p>
            <a:pPr lvl="2"/>
            <a:r>
              <a:rPr lang="en-US" dirty="0"/>
              <a:t>Writes to this range must come from “privileged” region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393902" y="5229922"/>
            <a:ext cx="9653509" cy="1260088"/>
          </a:xfrm>
          <a:prstGeom prst="rect">
            <a:avLst/>
          </a:prstGeom>
          <a:solidFill>
            <a:srgbClr val="D88D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46812" y="5229922"/>
            <a:ext cx="3925230" cy="126008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01338" y="5229922"/>
            <a:ext cx="2334321" cy="1260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57094" y="5274527"/>
            <a:ext cx="222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0x00000 – 0x20000</a:t>
            </a:r>
          </a:p>
          <a:p>
            <a:pPr algn="ctr"/>
            <a:r>
              <a:rPr lang="en-US" dirty="0"/>
              <a:t>Boot Region</a:t>
            </a:r>
          </a:p>
          <a:p>
            <a:pPr algn="ctr"/>
            <a:r>
              <a:rPr lang="en-US" dirty="0"/>
              <a:t>Read-Only</a:t>
            </a:r>
          </a:p>
          <a:p>
            <a:pPr algn="ctr"/>
            <a:r>
              <a:rPr lang="en-US" dirty="0"/>
              <a:t>Privileged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69112" y="5280105"/>
            <a:ext cx="3880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0x20000 – (variable based on OS size)</a:t>
            </a:r>
          </a:p>
          <a:p>
            <a:pPr algn="ctr"/>
            <a:r>
              <a:rPr lang="en-US" dirty="0"/>
              <a:t>Operating System</a:t>
            </a:r>
          </a:p>
          <a:p>
            <a:pPr algn="ctr"/>
            <a:r>
              <a:rPr lang="en-US" dirty="0"/>
              <a:t>Writable</a:t>
            </a:r>
          </a:p>
          <a:p>
            <a:pPr algn="ctr"/>
            <a:r>
              <a:rPr lang="en-US" dirty="0"/>
              <a:t>Privileged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05854" y="5397190"/>
            <a:ext cx="314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User Archive (Flash applications, “archived” variables, etc.)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672042" y="4159405"/>
            <a:ext cx="1471958" cy="13827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144000" y="3757959"/>
            <a:ext cx="2921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(controlled by privileged I/O ports 0x001D – 0x001F)</a:t>
            </a:r>
          </a:p>
        </p:txBody>
      </p:sp>
    </p:spTree>
    <p:extLst>
      <p:ext uri="{BB962C8B-B14F-4D97-AF65-F5344CB8AC3E}">
        <p14:creationId xmlns:p14="http://schemas.microsoft.com/office/powerpoint/2010/main" val="20977310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TI-84 Plus CE – bypassing protections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With any privileged I/O port write, TI must:</a:t>
            </a:r>
          </a:p>
          <a:p>
            <a:pPr lvl="1"/>
            <a:r>
              <a:rPr lang="en-US" dirty="0"/>
              <a:t>1. Load a constant value into a register</a:t>
            </a:r>
          </a:p>
          <a:p>
            <a:pPr lvl="1"/>
            <a:r>
              <a:rPr lang="en-US" dirty="0"/>
              <a:t>2. Write register value to protected I/O port</a:t>
            </a:r>
          </a:p>
          <a:p>
            <a:pPr lvl="1"/>
            <a:r>
              <a:rPr lang="en-US" dirty="0"/>
              <a:t>3. Immediately verify that register contains the same constant value, or lock up/reset</a:t>
            </a:r>
          </a:p>
          <a:p>
            <a:pPr lvl="2"/>
            <a:r>
              <a:rPr lang="en-US" dirty="0"/>
              <a:t>Otherwise we could just jump into the boot code at step 2 with our own value</a:t>
            </a:r>
          </a:p>
          <a:p>
            <a:r>
              <a:rPr lang="en-US" dirty="0"/>
              <a:t>OS size is variable, though; can’t hard-code it</a:t>
            </a:r>
          </a:p>
          <a:p>
            <a:pPr lvl="1"/>
            <a:r>
              <a:rPr lang="en-US" dirty="0"/>
              <a:t>Set our own register value, jump into boot code at write to I/O port 0x001D</a:t>
            </a:r>
          </a:p>
          <a:p>
            <a:pPr lvl="1"/>
            <a:r>
              <a:rPr lang="en-US" dirty="0"/>
              <a:t>Then steal away control (interrupts, whatever)</a:t>
            </a:r>
          </a:p>
        </p:txBody>
      </p:sp>
    </p:spTree>
    <p:extLst>
      <p:ext uri="{BB962C8B-B14F-4D97-AF65-F5344CB8AC3E}">
        <p14:creationId xmlns:p14="http://schemas.microsoft.com/office/powerpoint/2010/main" val="20049145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TI-84 Plus CE – the ultimate fail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4143" y="2204881"/>
            <a:ext cx="10400101" cy="4017499"/>
          </a:xfrm>
        </p:spPr>
        <p:txBody>
          <a:bodyPr>
            <a:normAutofit/>
          </a:bodyPr>
          <a:lstStyle/>
          <a:p>
            <a:r>
              <a:rPr lang="en-US" dirty="0"/>
              <a:t>eZ80 has backwards compatibility for running code in Z80 mode</a:t>
            </a:r>
          </a:p>
          <a:p>
            <a:pPr lvl="1"/>
            <a:r>
              <a:rPr lang="en-US" dirty="0"/>
              <a:t>ADL mode has access to 24-bit addressing, etc.</a:t>
            </a:r>
          </a:p>
          <a:p>
            <a:r>
              <a:rPr lang="en-US" dirty="0"/>
              <a:t>Any individual instruction can run in ADL mode or Z80 mode</a:t>
            </a:r>
          </a:p>
          <a:p>
            <a:r>
              <a:rPr lang="en-US" dirty="0"/>
              <a:t>In ADL mode, you can call a subroutine that runs in Z80 mode</a:t>
            </a:r>
          </a:p>
          <a:p>
            <a:pPr lvl="1"/>
            <a:r>
              <a:rPr lang="en-US" dirty="0"/>
              <a:t>When it returns, you’re back in ADL mode</a:t>
            </a:r>
          </a:p>
          <a:p>
            <a:r>
              <a:rPr lang="en-US" dirty="0"/>
              <a:t>In Z80 mode subroutine, you can have ADL instructions such as OUT/IN</a:t>
            </a:r>
          </a:p>
          <a:p>
            <a:r>
              <a:rPr lang="en-US" dirty="0"/>
              <a:t>Surely the protection on 0x00XX I/O ports works in both ADL and Z80 mode?</a:t>
            </a:r>
          </a:p>
        </p:txBody>
      </p:sp>
    </p:spTree>
    <p:extLst>
      <p:ext uri="{BB962C8B-B14F-4D97-AF65-F5344CB8AC3E}">
        <p14:creationId xmlns:p14="http://schemas.microsoft.com/office/powerpoint/2010/main" val="18375745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TI-84 Plus CE – The ultimate Fail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7"/>
            <a:ext cx="5839251" cy="3541714"/>
          </a:xfrm>
        </p:spPr>
        <p:txBody>
          <a:bodyPr/>
          <a:lstStyle/>
          <a:p>
            <a:r>
              <a:rPr lang="en-US" dirty="0"/>
              <a:t>Write FE0000 (really high address) to I/O ports 0x001D-0x001F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740" y="1633998"/>
            <a:ext cx="4124901" cy="477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05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TI-84 Plus CE – The Ultimate fail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376" y="2249487"/>
            <a:ext cx="10356035" cy="3541714"/>
          </a:xfrm>
        </p:spPr>
        <p:txBody>
          <a:bodyPr>
            <a:normAutofit/>
          </a:bodyPr>
          <a:lstStyle/>
          <a:p>
            <a:r>
              <a:rPr lang="en-US" dirty="0"/>
              <a:t>…someone should be fired over this</a:t>
            </a:r>
          </a:p>
          <a:p>
            <a:r>
              <a:rPr lang="en-US" dirty="0"/>
              <a:t>The new models are less secure than the ones from 1997, and they were </a:t>
            </a:r>
            <a:r>
              <a:rPr lang="en-US" i="1" dirty="0"/>
              <a:t>trying</a:t>
            </a:r>
            <a:r>
              <a:rPr lang="en-US" dirty="0"/>
              <a:t> to improve upon it</a:t>
            </a:r>
          </a:p>
          <a:p>
            <a:r>
              <a:rPr lang="en-US" dirty="0"/>
              <a:t>I/O port protection is likely in ASIC, can’t be fixed through software updates</a:t>
            </a:r>
          </a:p>
          <a:p>
            <a:pPr lvl="1"/>
            <a:r>
              <a:rPr lang="en-US" dirty="0"/>
              <a:t>After the ASIC re-use with the TI-84 Plus C Silver Edition, there’s evidence to suggest fixing the ASIC is cost-prohibitive – this is likely here to stay</a:t>
            </a:r>
          </a:p>
          <a:p>
            <a:pPr lvl="1"/>
            <a:r>
              <a:rPr lang="en-US" dirty="0"/>
              <a:t>But if not…</a:t>
            </a:r>
            <a:r>
              <a:rPr lang="en-US" i="1" dirty="0"/>
              <a:t>there are other ways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9274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TI-82 Advanced (TI-84 Plus without I/O)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095557"/>
          </a:xfrm>
        </p:spPr>
        <p:txBody>
          <a:bodyPr>
            <a:normAutofit/>
          </a:bodyPr>
          <a:lstStyle/>
          <a:p>
            <a:r>
              <a:rPr lang="en-US" dirty="0"/>
              <a:t>No more assembly program execution</a:t>
            </a:r>
          </a:p>
          <a:p>
            <a:r>
              <a:rPr lang="en-US" dirty="0"/>
              <a:t>No more Flash applications from PC (only built-in applications)</a:t>
            </a:r>
          </a:p>
          <a:p>
            <a:r>
              <a:rPr lang="en-US" dirty="0"/>
              <a:t>Resort to the original TI-82 hacks?</a:t>
            </a:r>
          </a:p>
          <a:p>
            <a:pPr lvl="1"/>
            <a:r>
              <a:rPr lang="en-US" dirty="0"/>
              <a:t>RAM backups?</a:t>
            </a:r>
          </a:p>
          <a:p>
            <a:pPr lvl="2"/>
            <a:r>
              <a:rPr lang="en-US" dirty="0"/>
              <a:t>Normally only something that happens over 2.5mm I/O port</a:t>
            </a:r>
          </a:p>
          <a:p>
            <a:pPr lvl="3"/>
            <a:r>
              <a:rPr lang="en-US" dirty="0"/>
              <a:t>TI attached a Press-to-Test LED to this I/O port, so it is no longer useful)</a:t>
            </a:r>
          </a:p>
          <a:p>
            <a:pPr lvl="2"/>
            <a:r>
              <a:rPr lang="en-US" dirty="0"/>
              <a:t>Unbeknownst to most, RAM backups do work over USB (sort of)</a:t>
            </a:r>
          </a:p>
          <a:p>
            <a:pPr lvl="1"/>
            <a:r>
              <a:rPr lang="en-US" dirty="0"/>
              <a:t>Custom backup sender from PC</a:t>
            </a:r>
          </a:p>
          <a:p>
            <a:pPr lvl="2"/>
            <a:r>
              <a:rPr lang="en-US" dirty="0"/>
              <a:t>Backup functionality finally removed with TI-84 Plus T</a:t>
            </a:r>
          </a:p>
        </p:txBody>
      </p:sp>
    </p:spTree>
    <p:extLst>
      <p:ext uri="{BB962C8B-B14F-4D97-AF65-F5344CB8AC3E}">
        <p14:creationId xmlns:p14="http://schemas.microsoft.com/office/powerpoint/2010/main" val="6150021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go from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Release new exploits</a:t>
            </a:r>
          </a:p>
          <a:p>
            <a:pPr lvl="1"/>
            <a:r>
              <a:rPr lang="en-US" dirty="0"/>
              <a:t>TI-</a:t>
            </a:r>
            <a:r>
              <a:rPr lang="en-US" dirty="0" err="1"/>
              <a:t>Nspire</a:t>
            </a:r>
            <a:r>
              <a:rPr lang="en-US" dirty="0"/>
              <a:t> – </a:t>
            </a:r>
            <a:r>
              <a:rPr lang="en-US" dirty="0" err="1"/>
              <a:t>Ndless</a:t>
            </a:r>
            <a:endParaRPr lang="en-US" dirty="0"/>
          </a:p>
          <a:p>
            <a:pPr lvl="1"/>
            <a:r>
              <a:rPr lang="en-US" dirty="0"/>
              <a:t>Stay on top of TI-84 Plus CE/TI-83 Premium CE developments</a:t>
            </a:r>
          </a:p>
          <a:p>
            <a:pPr lvl="1"/>
            <a:r>
              <a:rPr lang="en-US" dirty="0"/>
              <a:t>Method of code execution for TI-82 Advanced and TI-84 Plus 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8518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39728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Calculators are great educational tools</a:t>
            </a:r>
          </a:p>
          <a:p>
            <a:r>
              <a:rPr lang="en-US" dirty="0"/>
              <a:t>Do not legal threats intimidate you</a:t>
            </a:r>
          </a:p>
          <a:p>
            <a:r>
              <a:rPr lang="en-US" dirty="0"/>
              <a:t>The community needs your help</a:t>
            </a:r>
          </a:p>
          <a:p>
            <a:r>
              <a:rPr lang="en-US" dirty="0"/>
              <a:t>Contact me:</a:t>
            </a:r>
          </a:p>
          <a:p>
            <a:pPr lvl="1"/>
            <a:r>
              <a:rPr lang="en-US" dirty="0">
                <a:hlinkClick r:id="rId3"/>
              </a:rPr>
              <a:t>http://brandonw.net</a:t>
            </a:r>
            <a:endParaRPr lang="en-US" dirty="0"/>
          </a:p>
          <a:p>
            <a:pPr lvl="1"/>
            <a:r>
              <a:rPr lang="en-US" dirty="0"/>
              <a:t>brandonlw@gmail.com</a:t>
            </a:r>
          </a:p>
          <a:p>
            <a:pPr lvl="1"/>
            <a:r>
              <a:rPr lang="en-US" dirty="0"/>
              <a:t>@</a:t>
            </a:r>
            <a:r>
              <a:rPr lang="en-US" dirty="0" err="1"/>
              <a:t>brandonlwilson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http://youtube.com/ti83programmer</a:t>
            </a:r>
            <a:endParaRPr lang="en-US" dirty="0"/>
          </a:p>
          <a:p>
            <a:pPr lvl="1"/>
            <a:r>
              <a:rPr lang="en-US" dirty="0"/>
              <a:t>http://github.com/brandonlw</a:t>
            </a:r>
          </a:p>
        </p:txBody>
      </p:sp>
    </p:spTree>
    <p:extLst>
      <p:ext uri="{BB962C8B-B14F-4D97-AF65-F5344CB8AC3E}">
        <p14:creationId xmlns:p14="http://schemas.microsoft.com/office/powerpoint/2010/main" val="2796076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zilog</a:t>
            </a:r>
            <a:r>
              <a:rPr lang="en-US" dirty="0"/>
              <a:t> models - </a:t>
            </a:r>
            <a:r>
              <a:rPr lang="en-US" dirty="0" err="1"/>
              <a:t>ZShell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271790"/>
            <a:ext cx="9905999" cy="4182120"/>
          </a:xfrm>
        </p:spPr>
        <p:txBody>
          <a:bodyPr>
            <a:normAutofit/>
          </a:bodyPr>
          <a:lstStyle/>
          <a:p>
            <a:r>
              <a:rPr lang="en-US" dirty="0"/>
              <a:t>First model to run assembly programs</a:t>
            </a:r>
          </a:p>
          <a:p>
            <a:pPr lvl="1"/>
            <a:r>
              <a:rPr lang="en-US" dirty="0"/>
              <a:t>Bets internally at TI on whether we’d figure out a way</a:t>
            </a:r>
          </a:p>
          <a:p>
            <a:r>
              <a:rPr lang="en-US" dirty="0"/>
              <a:t>OS supports “backups” via TI-Graph Link I/O cable</a:t>
            </a:r>
          </a:p>
          <a:p>
            <a:pPr lvl="1"/>
            <a:r>
              <a:rPr lang="en-US" dirty="0"/>
              <a:t>Just dumps of system and user RAM</a:t>
            </a:r>
          </a:p>
          <a:p>
            <a:r>
              <a:rPr lang="en-US" dirty="0"/>
              <a:t>OS also supports “custom” menu entries</a:t>
            </a:r>
          </a:p>
          <a:p>
            <a:pPr lvl="1"/>
            <a:r>
              <a:rPr lang="en-US" dirty="0"/>
              <a:t>Entries are stored in system RAM as address of OS code handling command</a:t>
            </a:r>
          </a:p>
          <a:p>
            <a:pPr lvl="1"/>
            <a:r>
              <a:rPr lang="en-US" dirty="0"/>
              <a:t>So…we just change the address to code we place in safe spot of system RAM</a:t>
            </a:r>
          </a:p>
          <a:p>
            <a:pPr lvl="2"/>
            <a:r>
              <a:rPr lang="en-US" dirty="0" err="1"/>
              <a:t>ZShell</a:t>
            </a:r>
            <a:r>
              <a:rPr lang="en-US" dirty="0"/>
              <a:t> (program that executes other programs) is started from CUSTOM menu</a:t>
            </a:r>
          </a:p>
          <a:p>
            <a:pPr lvl="2"/>
            <a:r>
              <a:rPr lang="en-US" dirty="0"/>
              <a:t>Programs as stored as TI-85 “STRING” variables</a:t>
            </a:r>
          </a:p>
          <a:p>
            <a:pPr lvl="2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30" y="1357803"/>
            <a:ext cx="2423324" cy="509610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9824224" y="4482790"/>
            <a:ext cx="765987" cy="102591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75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Zilog</a:t>
            </a:r>
            <a:r>
              <a:rPr lang="en-US" dirty="0"/>
              <a:t> Models - TI-82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738" y="1650380"/>
            <a:ext cx="10255674" cy="490653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TI-82 also had to be hacked</a:t>
            </a:r>
          </a:p>
          <a:p>
            <a:pPr lvl="1"/>
            <a:r>
              <a:rPr lang="en-US" dirty="0"/>
              <a:t>No CUSTOM menu</a:t>
            </a:r>
          </a:p>
          <a:p>
            <a:pPr lvl="1"/>
            <a:r>
              <a:rPr lang="en-US" dirty="0"/>
              <a:t>System RAM has table of handler addresses for system events</a:t>
            </a:r>
          </a:p>
          <a:p>
            <a:pPr lvl="2"/>
            <a:r>
              <a:rPr lang="en-US" dirty="0"/>
              <a:t>“Context vectors” – handlers for “system contexts” like </a:t>
            </a:r>
            <a:r>
              <a:rPr lang="en-US" dirty="0" err="1"/>
              <a:t>homescreen</a:t>
            </a:r>
            <a:r>
              <a:rPr lang="en-US" dirty="0"/>
              <a:t>, graph screen, etc.</a:t>
            </a:r>
          </a:p>
          <a:p>
            <a:pPr lvl="2"/>
            <a:r>
              <a:rPr lang="en-US" dirty="0" err="1"/>
              <a:t>cxMain</a:t>
            </a:r>
            <a:r>
              <a:rPr lang="en-US" dirty="0"/>
              <a:t> vector – keypress handler (if only we could modify it)</a:t>
            </a:r>
          </a:p>
          <a:p>
            <a:pPr lvl="1"/>
            <a:r>
              <a:rPr lang="en-US" dirty="0"/>
              <a:t>“REAL” variables (numbers) can be copied from one to another (e.g. X-&gt;Y, 1-&gt;Z)</a:t>
            </a:r>
          </a:p>
          <a:p>
            <a:pPr lvl="2"/>
            <a:r>
              <a:rPr lang="en-US" dirty="0"/>
              <a:t>REAL variables are 9 bytes</a:t>
            </a:r>
          </a:p>
          <a:p>
            <a:pPr lvl="2"/>
            <a:r>
              <a:rPr lang="en-US" dirty="0"/>
              <a:t>When storing from one variable to another (X-&gt;Y), these 9 bytes are just copied blindly</a:t>
            </a:r>
          </a:p>
          <a:p>
            <a:pPr lvl="1"/>
            <a:r>
              <a:rPr lang="en-US" dirty="0"/>
              <a:t>PC backups contain system RAM…and user RAM, including pointers to X, Y, etc. </a:t>
            </a:r>
          </a:p>
          <a:p>
            <a:pPr lvl="2"/>
            <a:r>
              <a:rPr lang="en-US" dirty="0"/>
              <a:t>Modify X’s 9 bytes to contain address of code we want to execute</a:t>
            </a:r>
          </a:p>
          <a:p>
            <a:pPr lvl="2"/>
            <a:r>
              <a:rPr lang="en-US" dirty="0"/>
              <a:t>Modify Y to point to…</a:t>
            </a:r>
            <a:r>
              <a:rPr lang="en-US" dirty="0" err="1"/>
              <a:t>cxMain</a:t>
            </a:r>
            <a:endParaRPr lang="en-US" dirty="0"/>
          </a:p>
          <a:p>
            <a:pPr lvl="2"/>
            <a:r>
              <a:rPr lang="en-US" dirty="0"/>
              <a:t>X-&gt;Y will copy X’s 9 bytes (arbitrary) to </a:t>
            </a:r>
            <a:r>
              <a:rPr lang="en-US" dirty="0" err="1"/>
              <a:t>cxMain</a:t>
            </a:r>
            <a:r>
              <a:rPr lang="en-US" dirty="0"/>
              <a:t>…then press a key, and we have control</a:t>
            </a:r>
          </a:p>
          <a:p>
            <a:pPr lvl="1"/>
            <a:r>
              <a:rPr lang="en-US" dirty="0"/>
              <a:t>Similar shells exist for TI-82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384" y="903249"/>
            <a:ext cx="239150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84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Zilog</a:t>
            </a:r>
            <a:r>
              <a:rPr lang="en-US" dirty="0"/>
              <a:t> Models – TI-83/TI-86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TI-83 actually has an assembly program backdoor</a:t>
            </a:r>
          </a:p>
          <a:p>
            <a:pPr lvl="1"/>
            <a:r>
              <a:rPr lang="en-US" dirty="0"/>
              <a:t>Send( command will send variable to calculator connected to I/O port</a:t>
            </a:r>
          </a:p>
          <a:p>
            <a:pPr lvl="2"/>
            <a:r>
              <a:rPr lang="en-US" dirty="0"/>
              <a:t>e.g. Send(</a:t>
            </a:r>
            <a:r>
              <a:rPr lang="en-US" dirty="0" err="1"/>
              <a:t>prgmQUADSOLV</a:t>
            </a:r>
            <a:endParaRPr lang="en-US" dirty="0"/>
          </a:p>
          <a:p>
            <a:pPr lvl="1"/>
            <a:r>
              <a:rPr lang="en-US" dirty="0"/>
              <a:t>Send(9 … executes assembly program</a:t>
            </a:r>
          </a:p>
          <a:p>
            <a:pPr lvl="2"/>
            <a:r>
              <a:rPr lang="en-US" dirty="0"/>
              <a:t>e.g. Send(9prgmSHELL</a:t>
            </a:r>
          </a:p>
          <a:p>
            <a:endParaRPr lang="en-US" dirty="0"/>
          </a:p>
          <a:p>
            <a:r>
              <a:rPr lang="en-US" dirty="0"/>
              <a:t>TI-86 has native assembly program support via </a:t>
            </a:r>
            <a:r>
              <a:rPr lang="en-US" dirty="0" err="1"/>
              <a:t>Asm</a:t>
            </a:r>
            <a:r>
              <a:rPr lang="en-US" dirty="0"/>
              <a:t>( command</a:t>
            </a:r>
          </a:p>
          <a:p>
            <a:pPr lvl="1"/>
            <a:r>
              <a:rPr lang="en-US" dirty="0"/>
              <a:t>e.g. </a:t>
            </a:r>
            <a:r>
              <a:rPr lang="en-US" dirty="0" err="1"/>
              <a:t>Asm</a:t>
            </a:r>
            <a:r>
              <a:rPr lang="en-US" dirty="0"/>
              <a:t>(</a:t>
            </a:r>
            <a:r>
              <a:rPr lang="en-US" dirty="0" err="1"/>
              <a:t>prgmGAME</a:t>
            </a:r>
            <a:endParaRPr lang="en-US" dirty="0"/>
          </a:p>
          <a:p>
            <a:pPr lvl="1"/>
            <a:r>
              <a:rPr lang="en-US" dirty="0"/>
              <a:t>TI even provided basic documentation for system and user RAM, OS hooks, etc.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35" y="1427356"/>
            <a:ext cx="1505960" cy="3166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120" y="2759926"/>
            <a:ext cx="1744581" cy="366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46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Zilog</a:t>
            </a:r>
            <a:r>
              <a:rPr lang="en-US" dirty="0"/>
              <a:t> Models – Flash Upgradeability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772" y="2249487"/>
            <a:ext cx="10400640" cy="354171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TI-73/Explorer</a:t>
            </a:r>
          </a:p>
          <a:p>
            <a:r>
              <a:rPr lang="en-US" dirty="0"/>
              <a:t>TI-83 Plus</a:t>
            </a:r>
          </a:p>
          <a:p>
            <a:r>
              <a:rPr lang="en-US" dirty="0"/>
              <a:t>TI-83 Plus Silver Edition</a:t>
            </a:r>
          </a:p>
          <a:p>
            <a:r>
              <a:rPr lang="en-US" dirty="0"/>
              <a:t>TI-84 Plus</a:t>
            </a:r>
          </a:p>
          <a:p>
            <a:r>
              <a:rPr lang="en-US" dirty="0"/>
              <a:t>TI-84 Plus Silver Edition</a:t>
            </a:r>
          </a:p>
          <a:p>
            <a:r>
              <a:rPr lang="en-US" dirty="0"/>
              <a:t>European-only “improvements”:</a:t>
            </a:r>
          </a:p>
          <a:p>
            <a:pPr lvl="1"/>
            <a:r>
              <a:rPr lang="en-US" dirty="0"/>
              <a:t>TI-82 Advanced (essentially TI-84 Plus with anti-cheating LED instead of I/O port)</a:t>
            </a:r>
          </a:p>
          <a:p>
            <a:pPr lvl="1"/>
            <a:r>
              <a:rPr lang="en-US" dirty="0"/>
              <a:t>TI-84 Plus T (essentially TI-84 Plus Silver Edition with anti-cheating LED instead of I/O port)</a:t>
            </a:r>
          </a:p>
        </p:txBody>
      </p:sp>
    </p:spTree>
    <p:extLst>
      <p:ext uri="{BB962C8B-B14F-4D97-AF65-F5344CB8AC3E}">
        <p14:creationId xmlns:p14="http://schemas.microsoft.com/office/powerpoint/2010/main" val="202278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Zilog</a:t>
            </a:r>
            <a:r>
              <a:rPr lang="en-US" dirty="0"/>
              <a:t> models – Flash upgradeability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378332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There is no TI-84 (without the “Plus”)</a:t>
            </a:r>
          </a:p>
          <a:p>
            <a:pPr lvl="1"/>
            <a:r>
              <a:rPr lang="en-US" dirty="0"/>
              <a:t>Until they came out with the “TI-84 Pocket.fr” (which is really a physically-smaller TI-84 Plus)</a:t>
            </a:r>
          </a:p>
          <a:p>
            <a:r>
              <a:rPr lang="en-US" dirty="0"/>
              <a:t>European duplicates</a:t>
            </a:r>
          </a:p>
          <a:p>
            <a:pPr lvl="1"/>
            <a:r>
              <a:rPr lang="en-US" dirty="0"/>
              <a:t>TI-82 Stats (really TI-83)</a:t>
            </a:r>
          </a:p>
          <a:p>
            <a:pPr lvl="1"/>
            <a:r>
              <a:rPr lang="en-US" dirty="0"/>
              <a:t>TI-82 Stats.fr (really TI-83)</a:t>
            </a:r>
          </a:p>
          <a:p>
            <a:pPr lvl="1"/>
            <a:r>
              <a:rPr lang="en-US" dirty="0"/>
              <a:t>TI-83 Plus.fr (really either TI-83 Plus or TI-84 Plus Silver Edition)</a:t>
            </a:r>
          </a:p>
          <a:p>
            <a:pPr lvl="2"/>
            <a:r>
              <a:rPr lang="en-US" dirty="0"/>
              <a:t>(yes, they really used the exact same name for two different models)</a:t>
            </a:r>
          </a:p>
          <a:p>
            <a:pPr lvl="1"/>
            <a:r>
              <a:rPr lang="en-US" dirty="0"/>
              <a:t>TI-82 Plus (really TI-83 Plus)</a:t>
            </a:r>
          </a:p>
          <a:p>
            <a:pPr lvl="1"/>
            <a:r>
              <a:rPr lang="en-US" dirty="0"/>
              <a:t>TI-82 Advanced (really TI-84 Plus)</a:t>
            </a:r>
          </a:p>
          <a:p>
            <a:pPr lvl="1"/>
            <a:r>
              <a:rPr lang="en-US" dirty="0"/>
              <a:t>TI-83 Premium CE (essentially TI-84 Plus CE)</a:t>
            </a:r>
          </a:p>
          <a:p>
            <a:pPr lvl="1"/>
            <a:r>
              <a:rPr lang="en-US" dirty="0"/>
              <a:t>TI-84 Plus T (really TI-84 Plus Silver Edition)</a:t>
            </a:r>
          </a:p>
        </p:txBody>
      </p:sp>
    </p:spTree>
    <p:extLst>
      <p:ext uri="{BB962C8B-B14F-4D97-AF65-F5344CB8AC3E}">
        <p14:creationId xmlns:p14="http://schemas.microsoft.com/office/powerpoint/2010/main" val="41345569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4696</TotalTime>
  <Words>4032</Words>
  <Application>Microsoft Office PowerPoint</Application>
  <PresentationFormat>Widescreen</PresentationFormat>
  <Paragraphs>605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Trebuchet MS</vt:lpstr>
      <vt:lpstr>Tw Cen MT</vt:lpstr>
      <vt:lpstr>Circuit</vt:lpstr>
      <vt:lpstr>The Race to Secure Texas Instruments Graphing Calculators</vt:lpstr>
      <vt:lpstr>Who am I?</vt:lpstr>
      <vt:lpstr>What is a graphing calculator?</vt:lpstr>
      <vt:lpstr>The Zilog models</vt:lpstr>
      <vt:lpstr>The zilog models - ZShell</vt:lpstr>
      <vt:lpstr>The Zilog Models - TI-82</vt:lpstr>
      <vt:lpstr>The Zilog Models – TI-83/TI-86</vt:lpstr>
      <vt:lpstr>The Zilog Models – Flash Upgradeability</vt:lpstr>
      <vt:lpstr>The Zilog models – Flash upgradeability</vt:lpstr>
      <vt:lpstr>The Motorola 68k Models</vt:lpstr>
      <vt:lpstr>The TI-Nspire models (ARM)</vt:lpstr>
      <vt:lpstr>The eZ80 Models</vt:lpstr>
      <vt:lpstr>Cool things you can do</vt:lpstr>
      <vt:lpstr>Why have security in calculators?</vt:lpstr>
      <vt:lpstr>Key Players in Security Race</vt:lpstr>
      <vt:lpstr>Z80 Model Basics</vt:lpstr>
      <vt:lpstr>Z80 Model Basics - CPU</vt:lpstr>
      <vt:lpstr>Z80 Model Basics – memory map</vt:lpstr>
      <vt:lpstr>Z80 Model Security Basics</vt:lpstr>
      <vt:lpstr>Flash Unlocking</vt:lpstr>
      <vt:lpstr>Flash Unlocking – Potential trickery</vt:lpstr>
      <vt:lpstr>Flash unlocking – potential trickery</vt:lpstr>
      <vt:lpstr>Flash Protection “quirks”</vt:lpstr>
      <vt:lpstr>Flash Protection “Quirks”</vt:lpstr>
      <vt:lpstr>Flash Unlock Exploit</vt:lpstr>
      <vt:lpstr>Flash Unlock Exploit</vt:lpstr>
      <vt:lpstr>Flash Unlock Exploit - Continued</vt:lpstr>
      <vt:lpstr>“Universal” flash unlock exploit</vt:lpstr>
      <vt:lpstr>“Universal” Flash unlock Exploit</vt:lpstr>
      <vt:lpstr>“Universal” Flash unlock exploit</vt:lpstr>
      <vt:lpstr>RSA PUBLIC key factoring</vt:lpstr>
      <vt:lpstr>RSA Public Key factoring - Continued</vt:lpstr>
      <vt:lpstr>Defeating New Signing key</vt:lpstr>
      <vt:lpstr>Defeating New Signing key – validating 2048-bit signature</vt:lpstr>
      <vt:lpstr>Boot Code Modification</vt:lpstr>
      <vt:lpstr>Boot Code modification - Continued</vt:lpstr>
      <vt:lpstr>Boot Code modification - Continued</vt:lpstr>
      <vt:lpstr>Boot Code modification - Continued</vt:lpstr>
      <vt:lpstr>Boot Code modification - Continued</vt:lpstr>
      <vt:lpstr>Boot Code Modification - Continued</vt:lpstr>
      <vt:lpstr>TI-84 Plus C Silver Edition</vt:lpstr>
      <vt:lpstr>TI-84 Plus CE – A new Form of Protection</vt:lpstr>
      <vt:lpstr>TI-84 Plus CE – bypassing protections</vt:lpstr>
      <vt:lpstr>TI-84 Plus CE – the ultimate fail</vt:lpstr>
      <vt:lpstr>TI-84 Plus CE – The ultimate Fail</vt:lpstr>
      <vt:lpstr>TI-84 Plus CE – The Ultimate fail</vt:lpstr>
      <vt:lpstr>TI-82 Advanced (TI-84 Plus without I/O)</vt:lpstr>
      <vt:lpstr>Where do we go from here?</vt:lpstr>
      <vt:lpstr>In 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Race to Secure Texas Instruments Graphing Calculators</dc:title>
  <dc:creator>Brandon Wilson</dc:creator>
  <cp:lastModifiedBy>Brandon Wilson</cp:lastModifiedBy>
  <cp:revision>946</cp:revision>
  <dcterms:created xsi:type="dcterms:W3CDTF">2018-08-26T03:18:52Z</dcterms:created>
  <dcterms:modified xsi:type="dcterms:W3CDTF">2018-10-02T16:58:06Z</dcterms:modified>
</cp:coreProperties>
</file>